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86" r:id="rId3"/>
    <p:sldId id="285" r:id="rId4"/>
    <p:sldId id="290" r:id="rId5"/>
    <p:sldId id="287" r:id="rId6"/>
    <p:sldId id="284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2020-7-7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9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Anton\research\projects 2002\open tools\application phase\story\opent tools tabl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2" r="29620" b="3334"/>
          <a:stretch>
            <a:fillRect/>
          </a:stretch>
        </p:blipFill>
        <p:spPr bwMode="auto">
          <a:xfrm>
            <a:off x="5756418" y="381000"/>
            <a:ext cx="6435582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矩形 7"/>
          <p:cNvSpPr/>
          <p:nvPr/>
        </p:nvSpPr>
        <p:spPr>
          <a:xfrm>
            <a:off x="0" y="1454727"/>
            <a:ext cx="12192000" cy="3654137"/>
          </a:xfrm>
          <a:prstGeom prst="rect">
            <a:avLst/>
          </a:prstGeom>
          <a:solidFill>
            <a:srgbClr val="C00000">
              <a:alpha val="82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2619" y="1974271"/>
            <a:ext cx="8177981" cy="1802970"/>
          </a:xfrm>
        </p:spPr>
        <p:txBody>
          <a:bodyPr anchor="ctr" anchorCtr="0">
            <a:normAutofit/>
          </a:bodyPr>
          <a:lstStyle>
            <a:lvl1pPr algn="ctr">
              <a:defRPr sz="5400"/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619" y="3825275"/>
            <a:ext cx="8177981" cy="762144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C764DE79-268F-4C1A-8933-263129D2AF90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</p:spPr>
        <p:txBody>
          <a:bodyPr/>
          <a:lstStyle/>
          <a:p>
            <a:fld id="{13D0CE79-49FB-443D-BEF8-6B709DE8FD0C}" type="datetimeFigureOut">
              <a:rPr lang="zh-CN" altLang="en-US" smtClean="0"/>
              <a:t>2020-7-7</a:t>
            </a:fld>
            <a:endParaRPr lang="zh-CN" altLang="en-US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8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fld id="{EF906490-237C-474C-BA2E-D98840BC1F8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内容占位符 7"/>
          <p:cNvSpPr>
            <a:spLocks noGrp="1"/>
          </p:cNvSpPr>
          <p:nvPr>
            <p:ph sz="quarter" idx="13"/>
          </p:nvPr>
        </p:nvSpPr>
        <p:spPr>
          <a:xfrm>
            <a:off x="838201" y="1438507"/>
            <a:ext cx="10515601" cy="478290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0CE79-49FB-443D-BEF8-6B709DE8FD0C}" type="datetimeFigureOut">
              <a:rPr lang="zh-CN" altLang="en-US" smtClean="0"/>
              <a:t>2020-7-7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6490-237C-474C-BA2E-D98840BC1F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37855"/>
            <a:ext cx="10515600" cy="1932710"/>
          </a:xfrm>
          <a:noFill/>
        </p:spPr>
        <p:txBody>
          <a:bodyPr anchor="ctr" anchorCtr="0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7218" y="3654282"/>
            <a:ext cx="6137564" cy="668337"/>
          </a:xfrm>
          <a:prstGeom prst="flowChartTerminator">
            <a:avLst/>
          </a:prstGeom>
          <a:solidFill>
            <a:schemeClr val="tx1">
              <a:lumMod val="40000"/>
              <a:lumOff val="60000"/>
            </a:schemeClr>
          </a:solidFill>
        </p:spPr>
        <p:txBody>
          <a:bodyPr anchor="ctr" anchorCtr="0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20813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4049281"/>
            <a:ext cx="10515600" cy="20813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825446" y="1538986"/>
            <a:ext cx="10528354" cy="0"/>
          </a:xfrm>
          <a:prstGeom prst="line">
            <a:avLst/>
          </a:prstGeom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60F58-3108-4415-857A-6D0360DF626E}" type="datetimeFigureOut">
              <a:rPr lang="zh-CN" altLang="en-US" smtClean="0"/>
              <a:t>2020-7-7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85CE2-CEAD-46BB-861E-7D62265DC96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2652793" y="1105731"/>
            <a:ext cx="6969542" cy="4521846"/>
            <a:chOff x="2451100" y="1965325"/>
            <a:chExt cx="4502150" cy="2921000"/>
          </a:xfrm>
        </p:grpSpPr>
        <p:sp>
          <p:nvSpPr>
            <p:cNvPr id="20" name="矩形 19"/>
            <p:cNvSpPr/>
            <p:nvPr>
              <p:custDataLst>
                <p:tags r:id="rId1"/>
              </p:custDataLst>
            </p:nvPr>
          </p:nvSpPr>
          <p:spPr>
            <a:xfrm rot="518391">
              <a:off x="2716213" y="4292600"/>
              <a:ext cx="3343275" cy="59372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 rot="21396991">
              <a:off x="3603625" y="3856038"/>
              <a:ext cx="3349625" cy="593725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22" name="矩形 21"/>
            <p:cNvSpPr/>
            <p:nvPr>
              <p:custDataLst>
                <p:tags r:id="rId3"/>
              </p:custDataLst>
            </p:nvPr>
          </p:nvSpPr>
          <p:spPr>
            <a:xfrm rot="225092">
              <a:off x="2533650" y="3036888"/>
              <a:ext cx="4332288" cy="725487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23" name="矩形 22"/>
            <p:cNvSpPr/>
            <p:nvPr>
              <p:custDataLst>
                <p:tags r:id="rId4"/>
              </p:custDataLst>
            </p:nvPr>
          </p:nvSpPr>
          <p:spPr>
            <a:xfrm rot="21197296">
              <a:off x="3028950" y="2097088"/>
              <a:ext cx="3341688" cy="7239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/>
            </a:bodyPr>
            <a:lstStyle/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solidFill>
                  <a:srgbClr val="FFFFFF"/>
                </a:solidFill>
                <a:latin typeface="Arial" panose="020B0604020202020204" pitchFamily="34" charset="0"/>
                <a:ea typeface="黑体" panose="02010609060101010101" charset="-122"/>
              </a:endParaRPr>
            </a:p>
          </p:txBody>
        </p:sp>
        <p:sp>
          <p:nvSpPr>
            <p:cNvPr id="24" name="矩形 23"/>
            <p:cNvSpPr/>
            <p:nvPr>
              <p:custDataLst>
                <p:tags r:id="rId5"/>
              </p:custDataLst>
            </p:nvPr>
          </p:nvSpPr>
          <p:spPr>
            <a:xfrm rot="225092">
              <a:off x="2451100" y="2935288"/>
              <a:ext cx="4333875" cy="723900"/>
            </a:xfrm>
            <a:prstGeom prst="rect">
              <a:avLst/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normAutofit/>
            </a:bodyPr>
            <a:lstStyle/>
            <a:p>
              <a:pPr algn="ctr">
                <a:defRPr/>
              </a:pPr>
              <a:endParaRPr lang="en-US" altLang="zh-CN" sz="6000" dirty="0">
                <a:solidFill>
                  <a:srgbClr val="FFFFFF"/>
                </a:solidFill>
              </a:endParaRPr>
            </a:p>
          </p:txBody>
        </p:sp>
        <p:sp>
          <p:nvSpPr>
            <p:cNvPr id="25" name="矩形 24"/>
            <p:cNvSpPr/>
            <p:nvPr>
              <p:custDataLst>
                <p:tags r:id="rId6"/>
              </p:custDataLst>
            </p:nvPr>
          </p:nvSpPr>
          <p:spPr>
            <a:xfrm rot="21396991">
              <a:off x="3521075" y="3754438"/>
              <a:ext cx="3349625" cy="593725"/>
            </a:xfrm>
            <a:prstGeom prst="rect">
              <a:avLst/>
            </a:prstGeom>
            <a:solidFill>
              <a:schemeClr val="accent1"/>
            </a:solidFill>
            <a:ln w="3175">
              <a:noFill/>
            </a:ln>
            <a:effectLst>
              <a:outerShdw blurRad="25400" dist="12700" dir="189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normAutofit/>
            </a:bodyPr>
            <a:lstStyle/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000" dirty="0">
                <a:solidFill>
                  <a:srgbClr val="FFFFFF"/>
                </a:solidFill>
              </a:endParaRPr>
            </a:p>
          </p:txBody>
        </p:sp>
        <p:sp>
          <p:nvSpPr>
            <p:cNvPr id="26" name="矩形 25"/>
            <p:cNvSpPr/>
            <p:nvPr>
              <p:custDataLst>
                <p:tags r:id="rId7"/>
              </p:custDataLst>
            </p:nvPr>
          </p:nvSpPr>
          <p:spPr>
            <a:xfrm rot="518391">
              <a:off x="2652713" y="4221163"/>
              <a:ext cx="3344862" cy="592137"/>
            </a:xfrm>
            <a:prstGeom prst="rect">
              <a:avLst/>
            </a:prstGeom>
            <a:solidFill>
              <a:schemeClr val="accent1"/>
            </a:solidFill>
            <a:ln w="3175">
              <a:noFill/>
            </a:ln>
            <a:effectLst>
              <a:outerShdw blurRad="25400" dist="12700" dir="16200000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normAutofit/>
            </a:bodyPr>
            <a:lstStyle/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000" dirty="0">
                <a:solidFill>
                  <a:srgbClr val="FFFFFF"/>
                </a:solidFill>
              </a:endParaRPr>
            </a:p>
          </p:txBody>
        </p:sp>
        <p:sp>
          <p:nvSpPr>
            <p:cNvPr id="27" name="矩形 26"/>
            <p:cNvSpPr/>
            <p:nvPr>
              <p:custDataLst>
                <p:tags r:id="rId8"/>
              </p:custDataLst>
            </p:nvPr>
          </p:nvSpPr>
          <p:spPr>
            <a:xfrm rot="21197296">
              <a:off x="2941638" y="1965325"/>
              <a:ext cx="3343275" cy="725488"/>
            </a:xfrm>
            <a:prstGeom prst="rect">
              <a:avLst/>
            </a:prstGeom>
            <a:solidFill>
              <a:schemeClr val="accent1"/>
            </a:solidFill>
            <a:ln w="3175">
              <a:noFill/>
            </a:ln>
            <a:effectLst>
              <a:outerShdw blurRad="25400" dist="12700" dir="8100000" algn="t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>
              <a:normAutofit/>
            </a:bodyPr>
            <a:lstStyle/>
            <a:p>
              <a:pPr algn="ctr" eaLnBrk="1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5400" dirty="0">
                <a:solidFill>
                  <a:srgbClr val="FFFFFF"/>
                </a:solidFill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C764DE79-268F-4C1A-8933-263129D2AF90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225131">
            <a:off x="2685194" y="2627956"/>
            <a:ext cx="6610325" cy="1043604"/>
          </a:xfrm>
        </p:spPr>
        <p:txBody>
          <a:bodyPr anchor="ctr" anchorCtr="0">
            <a:normAutofit/>
          </a:bodyPr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编辑标题</a:t>
            </a:r>
            <a:endParaRPr lang="en-US" dirty="0"/>
          </a:p>
        </p:txBody>
      </p:sp>
      <p:sp>
        <p:nvSpPr>
          <p:cNvPr id="29" name="内容占位符 28"/>
          <p:cNvSpPr>
            <a:spLocks noGrp="1"/>
          </p:cNvSpPr>
          <p:nvPr>
            <p:ph sz="quarter" idx="13" hasCustomPrompt="1"/>
          </p:nvPr>
        </p:nvSpPr>
        <p:spPr>
          <a:xfrm rot="21191307">
            <a:off x="3410948" y="1120821"/>
            <a:ext cx="5206584" cy="108527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添加副标题</a:t>
            </a:r>
            <a:endParaRPr lang="zh-CN" altLang="en-US" dirty="0"/>
          </a:p>
        </p:txBody>
      </p:sp>
      <p:sp>
        <p:nvSpPr>
          <p:cNvPr id="33" name="内容占位符 32"/>
          <p:cNvSpPr>
            <a:spLocks noGrp="1"/>
          </p:cNvSpPr>
          <p:nvPr>
            <p:ph sz="quarter" idx="14" hasCustomPrompt="1"/>
          </p:nvPr>
        </p:nvSpPr>
        <p:spPr>
          <a:xfrm rot="21392900">
            <a:off x="4297177" y="3900293"/>
            <a:ext cx="5251210" cy="864017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添加副标题</a:t>
            </a:r>
            <a:endParaRPr lang="zh-CN" altLang="en-US" dirty="0"/>
          </a:p>
        </p:txBody>
      </p:sp>
      <p:sp>
        <p:nvSpPr>
          <p:cNvPr id="35" name="内容占位符 34"/>
          <p:cNvSpPr>
            <a:spLocks noGrp="1"/>
          </p:cNvSpPr>
          <p:nvPr>
            <p:ph sz="quarter" idx="15" hasCustomPrompt="1"/>
          </p:nvPr>
        </p:nvSpPr>
        <p:spPr>
          <a:xfrm rot="531126">
            <a:off x="2949192" y="4590787"/>
            <a:ext cx="5205215" cy="976079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 smtClean="0"/>
              <a:t>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Anton\research\projects 2002\open tools\application phase\story\opent tools ta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2" b="3334"/>
          <a:stretch>
            <a:fillRect/>
          </a:stretch>
        </p:blipFill>
        <p:spPr bwMode="auto">
          <a:xfrm>
            <a:off x="7062592" y="4133002"/>
            <a:ext cx="5129408" cy="2724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7050656" y="4123426"/>
            <a:ext cx="5141344" cy="2734574"/>
          </a:xfrm>
          <a:prstGeom prst="rect">
            <a:avLst/>
          </a:prstGeom>
          <a:solidFill>
            <a:schemeClr val="bg1">
              <a:alpha val="9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fld id="{C764DE79-268F-4C1A-8933-263129D2AF90}" type="datetimeFigureOut">
              <a:rPr lang="en-US" dirty="0"/>
              <a:t>7/7/2020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2020-7-7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56E17-0EAA-4C1A-AA6C-38B746D2D3C3}" type="datetimeFigureOut">
              <a:rPr lang="zh-CN" altLang="en-US" smtClean="0"/>
              <a:t>2020-7-7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22542-05E2-4396-BC4E-B109FEC1820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409416"/>
            <a:ext cx="12192000" cy="983956"/>
          </a:xfrm>
          <a:prstGeom prst="rect">
            <a:avLst/>
          </a:prstGeom>
          <a:solidFill>
            <a:srgbClr val="C00000">
              <a:alpha val="82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409416"/>
            <a:ext cx="10515600" cy="983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0CE79-49FB-443D-BEF8-6B709DE8FD0C}" type="datetimeFigureOut">
              <a:rPr lang="zh-CN" altLang="en-US" smtClean="0"/>
              <a:t>2020-7-7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06490-237C-474C-BA2E-D98840BC1F8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Wingdings" panose="05000000000000000000" pitchFamily="2" charset="2"/>
        <a:buChar char="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slideLayout" Target="../slideLayouts/slideLayout7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12" Type="http://schemas.openxmlformats.org/officeDocument/2006/relationships/tags" Target="../tags/tag28.xml"/><Relationship Id="rId2" Type="http://schemas.openxmlformats.org/officeDocument/2006/relationships/tags" Target="../tags/tag18.xml"/><Relationship Id="rId16" Type="http://schemas.openxmlformats.org/officeDocument/2006/relationships/image" Target="../media/image5.png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tags" Target="../tags/tag27.xml"/><Relationship Id="rId5" Type="http://schemas.openxmlformats.org/officeDocument/2006/relationships/tags" Target="../tags/tag21.xml"/><Relationship Id="rId15" Type="http://schemas.openxmlformats.org/officeDocument/2006/relationships/image" Target="../media/image4.png"/><Relationship Id="rId10" Type="http://schemas.openxmlformats.org/officeDocument/2006/relationships/tags" Target="../tags/tag26.xml"/><Relationship Id="rId4" Type="http://schemas.openxmlformats.org/officeDocument/2006/relationships/tags" Target="../tags/tag20.xml"/><Relationship Id="rId9" Type="http://schemas.openxmlformats.org/officeDocument/2006/relationships/tags" Target="../tags/tag25.xml"/><Relationship Id="rId1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slideLayout" Target="../slideLayouts/slideLayout7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5" Type="http://schemas.openxmlformats.org/officeDocument/2006/relationships/tags" Target="../tags/tag33.xml"/><Relationship Id="rId15" Type="http://schemas.openxmlformats.org/officeDocument/2006/relationships/image" Target="../media/image6.png"/><Relationship Id="rId10" Type="http://schemas.openxmlformats.org/officeDocument/2006/relationships/tags" Target="../tags/tag38.xml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432619" y="2022531"/>
            <a:ext cx="8177981" cy="1802970"/>
          </a:xfrm>
        </p:spPr>
        <p:txBody>
          <a:bodyPr>
            <a:normAutofit/>
          </a:bodyPr>
          <a:lstStyle/>
          <a:p>
            <a:r>
              <a:rPr lang="zh-CN" altLang="zh-CN" dirty="0"/>
              <a:t>中国政法大学</a:t>
            </a:r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毕业生档案管理流程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8096885" y="6304280"/>
            <a:ext cx="40678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/>
              <a:t>技术支持：北京智信佳科技有限公司</a:t>
            </a:r>
          </a:p>
        </p:txBody>
      </p:sp>
      <p:pic>
        <p:nvPicPr>
          <p:cNvPr id="3" name="图片 2" descr="ZFZ}]{VVI`BV0E90FHLXWKR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465" y="92710"/>
            <a:ext cx="3747770" cy="1270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5"/>
          <p:cNvSpPr txBox="1"/>
          <p:nvPr>
            <p:custDataLst>
              <p:tags r:id="rId2"/>
            </p:custDataLst>
          </p:nvPr>
        </p:nvSpPr>
        <p:spPr>
          <a:xfrm>
            <a:off x="4538980" y="1240155"/>
            <a:ext cx="3688080" cy="687705"/>
          </a:xfrm>
          <a:prstGeom prst="rect">
            <a:avLst/>
          </a:prstGeom>
          <a:noFill/>
        </p:spPr>
        <p:txBody>
          <a:bodyPr wrap="square"/>
          <a:lstStyle/>
          <a:p>
            <a:pPr algn="ctr">
              <a:defRPr/>
            </a:pPr>
            <a:r>
              <a:rPr lang="zh-CN" altLang="en-US" sz="2400" b="1" spc="300" dirty="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一、用户登录</a:t>
            </a:r>
          </a:p>
        </p:txBody>
      </p:sp>
      <p:cxnSp>
        <p:nvCxnSpPr>
          <p:cNvPr id="13" name="直接连接符 12"/>
          <p:cNvCxnSpPr/>
          <p:nvPr>
            <p:custDataLst>
              <p:tags r:id="rId3"/>
            </p:custDataLst>
          </p:nvPr>
        </p:nvCxnSpPr>
        <p:spPr>
          <a:xfrm flipH="1" flipV="1">
            <a:off x="2113280" y="1921510"/>
            <a:ext cx="8539480" cy="63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362585" y="2446020"/>
            <a:ext cx="5879465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2000" b="1" dirty="0" smtClean="0"/>
              <a:t>登录</a:t>
            </a:r>
            <a:r>
              <a:rPr lang="zh-CN" altLang="en-US" sz="2000" b="1" dirty="0"/>
              <a:t>地址</a:t>
            </a:r>
            <a:r>
              <a:rPr lang="zh-CN" altLang="en-US" sz="2000" dirty="0"/>
              <a:t>：</a:t>
            </a:r>
            <a:r>
              <a:rPr lang="zh-CN" altLang="en-US" b="1" dirty="0">
                <a:solidFill>
                  <a:srgbClr val="00B0F0"/>
                </a:solidFill>
              </a:rPr>
              <a:t>http://gms.cupl.edu.cn/Login.aspx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b="1" dirty="0"/>
              <a:t>用户名：</a:t>
            </a:r>
            <a:r>
              <a:rPr lang="zh-CN" altLang="en-US" dirty="0"/>
              <a:t>【职工号】	  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b="1" dirty="0"/>
              <a:t>密   </a:t>
            </a:r>
            <a:r>
              <a:rPr lang="zh-CN" altLang="en-US" sz="2000" b="1"/>
              <a:t>码</a:t>
            </a:r>
            <a:r>
              <a:rPr lang="zh-CN" altLang="en-US" sz="2000" b="1" smtClean="0"/>
              <a:t>：（忘记密码可咨询学籍办或服务中心）</a:t>
            </a:r>
            <a:r>
              <a:rPr lang="zh-CN" altLang="en-US" dirty="0"/>
              <a:t>	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b="1" dirty="0"/>
              <a:t>身   份：</a:t>
            </a:r>
            <a:r>
              <a:rPr lang="zh-CN" altLang="en-US" dirty="0"/>
              <a:t>  研究生辅导员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b="1" dirty="0"/>
              <a:t>建议使用浏览器</a:t>
            </a:r>
            <a:r>
              <a:rPr lang="zh-CN" altLang="en-US" sz="2000" dirty="0"/>
              <a:t>：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dirty="0"/>
              <a:t>              </a:t>
            </a:r>
            <a:r>
              <a:rPr lang="zh-CN" altLang="en-US" dirty="0"/>
              <a:t>360浏览器极速模式、Google浏览器</a:t>
            </a:r>
          </a:p>
          <a:p>
            <a:pPr fontAlgn="auto">
              <a:lnSpc>
                <a:spcPct val="150000"/>
              </a:lnSpc>
            </a:pPr>
            <a:r>
              <a:rPr lang="zh-CN" altLang="en-US" sz="2000" b="1" dirty="0">
                <a:sym typeface="+mn-ea"/>
              </a:rPr>
              <a:t>用户登录界面：</a:t>
            </a:r>
            <a:endParaRPr lang="zh-CN" altLang="en-US" sz="2000" b="1" dirty="0"/>
          </a:p>
        </p:txBody>
      </p:sp>
      <p:pic>
        <p:nvPicPr>
          <p:cNvPr id="3" name="图片 2" descr="ZFZ}]{VVI`BV0E90FHLXWKR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65" y="92710"/>
            <a:ext cx="3747770" cy="1270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6746240" y="2446020"/>
            <a:ext cx="25793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b="1"/>
          </a:p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72175" y="2524760"/>
            <a:ext cx="5791200" cy="335661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直接连接符 50"/>
          <p:cNvCxnSpPr/>
          <p:nvPr>
            <p:custDataLst>
              <p:tags r:id="rId2"/>
            </p:custDataLst>
          </p:nvPr>
        </p:nvCxnSpPr>
        <p:spPr>
          <a:xfrm flipV="1">
            <a:off x="3408680" y="1379220"/>
            <a:ext cx="0" cy="52882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组合 40"/>
          <p:cNvGrpSpPr/>
          <p:nvPr>
            <p:custDataLst>
              <p:tags r:id="rId3"/>
            </p:custDataLst>
          </p:nvPr>
        </p:nvGrpSpPr>
        <p:grpSpPr>
          <a:xfrm>
            <a:off x="1346154" y="1781175"/>
            <a:ext cx="642326" cy="640800"/>
            <a:chOff x="2188031" y="2474524"/>
            <a:chExt cx="912221" cy="912221"/>
          </a:xfrm>
        </p:grpSpPr>
        <p:sp>
          <p:nvSpPr>
            <p:cNvPr id="42" name="椭圆 41"/>
            <p:cNvSpPr/>
            <p:nvPr>
              <p:custDataLst>
                <p:tags r:id="rId11"/>
              </p:custDataLst>
            </p:nvPr>
          </p:nvSpPr>
          <p:spPr>
            <a:xfrm>
              <a:off x="2243547" y="2530040"/>
              <a:ext cx="801189" cy="801189"/>
            </a:xfrm>
            <a:prstGeom prst="ellipse">
              <a:avLst/>
            </a:prstGeom>
            <a:noFill/>
            <a:ln w="28575">
              <a:solidFill>
                <a:srgbClr val="47B6E7"/>
              </a:solidFill>
            </a:ln>
          </p:spPr>
          <p:style>
            <a:lnRef idx="2">
              <a:srgbClr val="47B6E7">
                <a:shade val="50000"/>
              </a:srgbClr>
            </a:lnRef>
            <a:fillRef idx="1">
              <a:srgbClr val="47B6E7"/>
            </a:fillRef>
            <a:effectRef idx="0">
              <a:srgbClr val="47B6E7"/>
            </a:effectRef>
            <a:fontRef idx="minor">
              <a:srgbClr val="FFFFFF"/>
            </a:fontRef>
          </p:style>
          <p:txBody>
            <a:bodyPr lIns="0" rIns="0" rtlCol="0" anchor="ctr">
              <a:normAutofit/>
            </a:bodyPr>
            <a:lstStyle/>
            <a:p>
              <a:pPr algn="ctr"/>
              <a:r>
                <a:rPr lang="en-US" altLang="zh-CN" sz="2000" b="1" dirty="0">
                  <a:solidFill>
                    <a:srgbClr val="47B6E7"/>
                  </a:solidFill>
                </a:rPr>
                <a:t>01</a:t>
              </a:r>
            </a:p>
          </p:txBody>
        </p:sp>
        <p:sp>
          <p:nvSpPr>
            <p:cNvPr id="44" name="椭圆 43"/>
            <p:cNvSpPr/>
            <p:nvPr>
              <p:custDataLst>
                <p:tags r:id="rId12"/>
              </p:custDataLst>
            </p:nvPr>
          </p:nvSpPr>
          <p:spPr>
            <a:xfrm>
              <a:off x="2188031" y="2474524"/>
              <a:ext cx="912221" cy="912221"/>
            </a:xfrm>
            <a:prstGeom prst="ellipse">
              <a:avLst/>
            </a:prstGeom>
            <a:noFill/>
            <a:ln w="12700">
              <a:solidFill>
                <a:srgbClr val="FFFFFF">
                  <a:lumMod val="75000"/>
                </a:srgbClr>
              </a:solidFill>
              <a:prstDash val="dash"/>
            </a:ln>
          </p:spPr>
          <p:style>
            <a:lnRef idx="2">
              <a:srgbClr val="47B6E7">
                <a:shade val="50000"/>
              </a:srgbClr>
            </a:lnRef>
            <a:fillRef idx="1">
              <a:srgbClr val="47B6E7"/>
            </a:fillRef>
            <a:effectRef idx="0">
              <a:srgbClr val="47B6E7"/>
            </a:effectRef>
            <a:fontRef idx="minor">
              <a:srgbClr val="FFFFFF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2" name="标题 1"/>
          <p:cNvSpPr txBox="1"/>
          <p:nvPr>
            <p:custDataLst>
              <p:tags r:id="rId4"/>
            </p:custDataLst>
          </p:nvPr>
        </p:nvSpPr>
        <p:spPr>
          <a:xfrm>
            <a:off x="620006" y="2477136"/>
            <a:ext cx="2117257" cy="4149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/>
            <a:r>
              <a:rPr lang="zh-CN" altLang="en-US" sz="1800" dirty="0">
                <a:solidFill>
                  <a:srgbClr val="47B6E7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辅导员</a:t>
            </a:r>
          </a:p>
        </p:txBody>
      </p:sp>
      <p:grpSp>
        <p:nvGrpSpPr>
          <p:cNvPr id="7" name="组合 6"/>
          <p:cNvGrpSpPr/>
          <p:nvPr>
            <p:custDataLst>
              <p:tags r:id="rId5"/>
            </p:custDataLst>
          </p:nvPr>
        </p:nvGrpSpPr>
        <p:grpSpPr>
          <a:xfrm>
            <a:off x="365768" y="2971694"/>
            <a:ext cx="2658103" cy="299002"/>
            <a:chOff x="1010194" y="3126377"/>
            <a:chExt cx="1262743" cy="278674"/>
          </a:xfrm>
        </p:grpSpPr>
        <p:sp>
          <p:nvSpPr>
            <p:cNvPr id="4" name="矩形 3"/>
            <p:cNvSpPr/>
            <p:nvPr>
              <p:custDataLst>
                <p:tags r:id="rId9"/>
              </p:custDataLst>
            </p:nvPr>
          </p:nvSpPr>
          <p:spPr>
            <a:xfrm>
              <a:off x="1010194" y="3126377"/>
              <a:ext cx="1262743" cy="95794"/>
            </a:xfrm>
            <a:prstGeom prst="rect">
              <a:avLst/>
            </a:prstGeom>
            <a:ln>
              <a:noFill/>
            </a:ln>
          </p:spPr>
          <p:style>
            <a:lnRef idx="2">
              <a:srgbClr val="47B6E7">
                <a:shade val="50000"/>
              </a:srgbClr>
            </a:lnRef>
            <a:fillRef idx="1">
              <a:srgbClr val="47B6E7"/>
            </a:fillRef>
            <a:effectRef idx="0">
              <a:srgbClr val="47B6E7"/>
            </a:effectRef>
            <a:fontRef idx="minor">
              <a:srgbClr val="FFFFFF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6" name="等腰三角形 5"/>
            <p:cNvSpPr/>
            <p:nvPr>
              <p:custDataLst>
                <p:tags r:id="rId10"/>
              </p:custDataLst>
            </p:nvPr>
          </p:nvSpPr>
          <p:spPr>
            <a:xfrm flipV="1">
              <a:off x="1584960" y="3222171"/>
              <a:ext cx="75695" cy="182880"/>
            </a:xfrm>
            <a:prstGeom prst="triangle">
              <a:avLst/>
            </a:prstGeom>
            <a:ln>
              <a:noFill/>
            </a:ln>
          </p:spPr>
          <p:style>
            <a:lnRef idx="2">
              <a:srgbClr val="47B6E7">
                <a:shade val="50000"/>
              </a:srgbClr>
            </a:lnRef>
            <a:fillRef idx="1">
              <a:srgbClr val="47B6E7"/>
            </a:fillRef>
            <a:effectRef idx="0">
              <a:srgbClr val="47B6E7"/>
            </a:effectRef>
            <a:fontRef idx="minor">
              <a:srgbClr val="FFFFFF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28" name="标题 1"/>
          <p:cNvSpPr txBox="1"/>
          <p:nvPr>
            <p:custDataLst>
              <p:tags r:id="rId6"/>
            </p:custDataLst>
          </p:nvPr>
        </p:nvSpPr>
        <p:spPr>
          <a:xfrm>
            <a:off x="121920" y="3180080"/>
            <a:ext cx="3113405" cy="339852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l" fontAlgn="auto">
              <a:lnSpc>
                <a:spcPct val="150000"/>
              </a:lnSpc>
            </a:pPr>
            <a:r>
              <a:rPr lang="en-US" altLang="da-DK" sz="2000" dirty="0">
                <a:sym typeface="+mn-ea"/>
              </a:rPr>
              <a:t>      </a:t>
            </a:r>
            <a:r>
              <a:rPr lang="da-DK" altLang="zh-CN" sz="2000" dirty="0">
                <a:sym typeface="+mn-ea"/>
              </a:rPr>
              <a:t>点击“</a:t>
            </a:r>
            <a:r>
              <a:rPr lang="da-DK" altLang="zh-CN" sz="2000" b="1" dirty="0">
                <a:solidFill>
                  <a:schemeClr val="tx1">
                    <a:lumMod val="50000"/>
                  </a:schemeClr>
                </a:solidFill>
                <a:sym typeface="+mn-ea"/>
              </a:rPr>
              <a:t>毕业生档案</a:t>
            </a:r>
            <a:r>
              <a:rPr lang="da-DK" altLang="zh-CN" sz="2000" dirty="0">
                <a:sym typeface="+mn-ea"/>
              </a:rPr>
              <a:t>”，进入操作界面</a:t>
            </a:r>
            <a:r>
              <a:rPr lang="zh-CN" altLang="da-DK" sz="2000" dirty="0">
                <a:sym typeface="+mn-ea"/>
              </a:rPr>
              <a:t>。</a:t>
            </a:r>
          </a:p>
          <a:p>
            <a:pPr algn="l" fontAlgn="auto">
              <a:lnSpc>
                <a:spcPct val="150000"/>
              </a:lnSpc>
            </a:pPr>
            <a:r>
              <a:rPr lang="zh-CN" altLang="da-DK" sz="2000" dirty="0">
                <a:sym typeface="+mn-ea"/>
              </a:rPr>
              <a:t>     辅导员选择一条学生记录，点击</a:t>
            </a:r>
            <a:r>
              <a:rPr lang="en-US" altLang="zh-CN" sz="2000" dirty="0">
                <a:sym typeface="+mn-ea"/>
              </a:rPr>
              <a:t>“</a:t>
            </a:r>
            <a:r>
              <a:rPr lang="zh-CN" altLang="en-US" sz="2000" b="1" dirty="0">
                <a:solidFill>
                  <a:schemeClr val="tx1">
                    <a:lumMod val="50000"/>
                  </a:schemeClr>
                </a:solidFill>
                <a:sym typeface="+mn-ea"/>
              </a:rPr>
              <a:t>审核档案信息</a:t>
            </a:r>
            <a:r>
              <a:rPr lang="en-US" altLang="zh-CN" sz="2000" dirty="0">
                <a:sym typeface="+mn-ea"/>
              </a:rPr>
              <a:t>”</a:t>
            </a:r>
            <a:r>
              <a:rPr lang="zh-CN" altLang="en-US" sz="2000" dirty="0">
                <a:sym typeface="+mn-ea"/>
              </a:rPr>
              <a:t>进入审核页面，点击</a:t>
            </a:r>
            <a:r>
              <a:rPr lang="en-US" altLang="zh-CN" sz="2000" dirty="0">
                <a:sym typeface="+mn-ea"/>
              </a:rPr>
              <a:t>“</a:t>
            </a:r>
            <a:r>
              <a:rPr lang="zh-CN" altLang="en-US" sz="2000" b="1" dirty="0">
                <a:solidFill>
                  <a:schemeClr val="tx1">
                    <a:lumMod val="50000"/>
                  </a:schemeClr>
                </a:solidFill>
                <a:sym typeface="+mn-ea"/>
              </a:rPr>
              <a:t>审核通过</a:t>
            </a:r>
            <a:r>
              <a:rPr lang="en-US" altLang="zh-CN" sz="2000" b="1" dirty="0">
                <a:solidFill>
                  <a:schemeClr val="tx1">
                    <a:lumMod val="50000"/>
                  </a:schemeClr>
                </a:solidFill>
                <a:sym typeface="+mn-ea"/>
              </a:rPr>
              <a:t>/</a:t>
            </a:r>
            <a:r>
              <a:rPr lang="zh-CN" altLang="en-US" sz="2000" b="1" dirty="0">
                <a:solidFill>
                  <a:schemeClr val="tx1">
                    <a:lumMod val="50000"/>
                  </a:schemeClr>
                </a:solidFill>
                <a:sym typeface="+mn-ea"/>
              </a:rPr>
              <a:t>审核不通过</a:t>
            </a:r>
            <a:r>
              <a:rPr lang="en-US" altLang="zh-CN" sz="2000" dirty="0">
                <a:sym typeface="+mn-ea"/>
              </a:rPr>
              <a:t>”</a:t>
            </a:r>
            <a:r>
              <a:rPr lang="zh-CN" altLang="en-US" sz="2000" dirty="0">
                <a:sym typeface="+mn-ea"/>
              </a:rPr>
              <a:t>完成审核操作。</a:t>
            </a:r>
            <a:endParaRPr lang="da-DK" altLang="zh-CN" sz="2000" dirty="0">
              <a:sym typeface="+mn-ea"/>
            </a:endParaRPr>
          </a:p>
          <a:p>
            <a:pPr algn="l"/>
            <a:r>
              <a:rPr lang="da-DK" altLang="zh-CN" sz="1600" dirty="0"/>
              <a:t>     </a:t>
            </a:r>
            <a:endParaRPr lang="zh-CN" altLang="en-US" sz="2000" dirty="0"/>
          </a:p>
        </p:txBody>
      </p:sp>
      <p:sp>
        <p:nvSpPr>
          <p:cNvPr id="11" name="TextBox 15"/>
          <p:cNvSpPr txBox="1"/>
          <p:nvPr>
            <p:custDataLst>
              <p:tags r:id="rId7"/>
            </p:custDataLst>
          </p:nvPr>
        </p:nvSpPr>
        <p:spPr>
          <a:xfrm>
            <a:off x="6127115" y="1176020"/>
            <a:ext cx="3688080" cy="687705"/>
          </a:xfrm>
          <a:prstGeom prst="rect">
            <a:avLst/>
          </a:prstGeom>
          <a:noFill/>
        </p:spPr>
        <p:txBody>
          <a:bodyPr wrap="square"/>
          <a:lstStyle/>
          <a:p>
            <a:pPr algn="ctr">
              <a:defRPr/>
            </a:pPr>
            <a:r>
              <a:rPr lang="zh-CN" altLang="en-US" sz="2400" b="1" spc="300" dirty="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二、操作方法</a:t>
            </a:r>
          </a:p>
        </p:txBody>
      </p:sp>
      <p:cxnSp>
        <p:nvCxnSpPr>
          <p:cNvPr id="13" name="直接连接符 12"/>
          <p:cNvCxnSpPr/>
          <p:nvPr>
            <p:custDataLst>
              <p:tags r:id="rId8"/>
            </p:custDataLst>
          </p:nvPr>
        </p:nvCxnSpPr>
        <p:spPr>
          <a:xfrm flipH="1" flipV="1">
            <a:off x="5131435" y="1685290"/>
            <a:ext cx="5521325" cy="127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 descr="ZFZ}]{VVI`BV0E90FHLXWKR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7465" y="92710"/>
            <a:ext cx="3747770" cy="1270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207635" y="1724660"/>
            <a:ext cx="55276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功能模块：</a:t>
            </a:r>
            <a:r>
              <a:rPr lang="zh-CN" altLang="en-US" sz="2000"/>
              <a:t>研工管理</a:t>
            </a:r>
            <a:r>
              <a:rPr lang="en-US" altLang="zh-CN" sz="2000" b="1"/>
              <a:t>—</a:t>
            </a:r>
            <a:r>
              <a:rPr lang="zh-CN" altLang="en-US" sz="2000"/>
              <a:t>研工管理—毕业生档案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5"/>
          <a:srcRect b="10428"/>
          <a:stretch>
            <a:fillRect/>
          </a:stretch>
        </p:blipFill>
        <p:spPr>
          <a:xfrm>
            <a:off x="3709035" y="2123440"/>
            <a:ext cx="8364220" cy="18605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3709035" y="4131310"/>
            <a:ext cx="8364855" cy="253619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直接连接符 50"/>
          <p:cNvCxnSpPr/>
          <p:nvPr>
            <p:custDataLst>
              <p:tags r:id="rId2"/>
            </p:custDataLst>
          </p:nvPr>
        </p:nvCxnSpPr>
        <p:spPr>
          <a:xfrm flipV="1">
            <a:off x="3408680" y="1379220"/>
            <a:ext cx="0" cy="528828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组合 40"/>
          <p:cNvGrpSpPr/>
          <p:nvPr>
            <p:custDataLst>
              <p:tags r:id="rId3"/>
            </p:custDataLst>
          </p:nvPr>
        </p:nvGrpSpPr>
        <p:grpSpPr>
          <a:xfrm>
            <a:off x="1332819" y="1781175"/>
            <a:ext cx="642326" cy="640800"/>
            <a:chOff x="2188031" y="2474524"/>
            <a:chExt cx="912221" cy="912221"/>
          </a:xfrm>
        </p:grpSpPr>
        <p:sp>
          <p:nvSpPr>
            <p:cNvPr id="42" name="椭圆 41"/>
            <p:cNvSpPr/>
            <p:nvPr>
              <p:custDataLst>
                <p:tags r:id="rId11"/>
              </p:custDataLst>
            </p:nvPr>
          </p:nvSpPr>
          <p:spPr>
            <a:xfrm>
              <a:off x="2243547" y="2530040"/>
              <a:ext cx="801189" cy="801189"/>
            </a:xfrm>
            <a:prstGeom prst="ellipse">
              <a:avLst/>
            </a:prstGeom>
            <a:noFill/>
            <a:ln w="28575">
              <a:solidFill>
                <a:srgbClr val="47B6E7"/>
              </a:solidFill>
            </a:ln>
          </p:spPr>
          <p:style>
            <a:lnRef idx="2">
              <a:srgbClr val="47B6E7">
                <a:shade val="50000"/>
              </a:srgbClr>
            </a:lnRef>
            <a:fillRef idx="1">
              <a:srgbClr val="47B6E7"/>
            </a:fillRef>
            <a:effectRef idx="0">
              <a:srgbClr val="47B6E7"/>
            </a:effectRef>
            <a:fontRef idx="minor">
              <a:srgbClr val="FFFFFF"/>
            </a:fontRef>
          </p:style>
          <p:txBody>
            <a:bodyPr lIns="0" rIns="0" rtlCol="0" anchor="ctr">
              <a:normAutofit/>
            </a:bodyPr>
            <a:lstStyle/>
            <a:p>
              <a:pPr algn="ctr"/>
              <a:r>
                <a:rPr lang="en-US" altLang="zh-CN" sz="2000" b="1" dirty="0">
                  <a:solidFill>
                    <a:srgbClr val="47B6E7"/>
                  </a:solidFill>
                </a:rPr>
                <a:t>01</a:t>
              </a:r>
            </a:p>
          </p:txBody>
        </p:sp>
        <p:sp>
          <p:nvSpPr>
            <p:cNvPr id="44" name="椭圆 43"/>
            <p:cNvSpPr/>
            <p:nvPr>
              <p:custDataLst>
                <p:tags r:id="rId12"/>
              </p:custDataLst>
            </p:nvPr>
          </p:nvSpPr>
          <p:spPr>
            <a:xfrm>
              <a:off x="2188031" y="2474524"/>
              <a:ext cx="912221" cy="912221"/>
            </a:xfrm>
            <a:prstGeom prst="ellipse">
              <a:avLst/>
            </a:prstGeom>
            <a:noFill/>
            <a:ln w="12700">
              <a:solidFill>
                <a:srgbClr val="FFFFFF">
                  <a:lumMod val="75000"/>
                </a:srgbClr>
              </a:solidFill>
              <a:prstDash val="dash"/>
            </a:ln>
          </p:spPr>
          <p:style>
            <a:lnRef idx="2">
              <a:srgbClr val="47B6E7">
                <a:shade val="50000"/>
              </a:srgbClr>
            </a:lnRef>
            <a:fillRef idx="1">
              <a:srgbClr val="47B6E7"/>
            </a:fillRef>
            <a:effectRef idx="0">
              <a:srgbClr val="47B6E7"/>
            </a:effectRef>
            <a:fontRef idx="minor">
              <a:srgbClr val="FFFFFF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12" name="标题 1"/>
          <p:cNvSpPr txBox="1"/>
          <p:nvPr>
            <p:custDataLst>
              <p:tags r:id="rId4"/>
            </p:custDataLst>
          </p:nvPr>
        </p:nvSpPr>
        <p:spPr>
          <a:xfrm>
            <a:off x="606671" y="2477136"/>
            <a:ext cx="2117257" cy="4149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/>
            <a:r>
              <a:rPr lang="zh-CN" altLang="en-US" sz="1800" dirty="0">
                <a:solidFill>
                  <a:srgbClr val="47B6E7"/>
                </a:solidFill>
                <a:latin typeface="Arial" panose="020B0604020202020204" pitchFamily="34" charset="0"/>
                <a:ea typeface="微软雅黑" panose="020B0503020204020204" charset="-122"/>
                <a:cs typeface="+mn-ea"/>
              </a:rPr>
              <a:t>辅导员</a:t>
            </a:r>
          </a:p>
        </p:txBody>
      </p:sp>
      <p:grpSp>
        <p:nvGrpSpPr>
          <p:cNvPr id="7" name="组合 6"/>
          <p:cNvGrpSpPr/>
          <p:nvPr>
            <p:custDataLst>
              <p:tags r:id="rId5"/>
            </p:custDataLst>
          </p:nvPr>
        </p:nvGrpSpPr>
        <p:grpSpPr>
          <a:xfrm>
            <a:off x="352433" y="2971694"/>
            <a:ext cx="2658103" cy="299002"/>
            <a:chOff x="1010194" y="3126377"/>
            <a:chExt cx="1262743" cy="278674"/>
          </a:xfrm>
        </p:grpSpPr>
        <p:sp>
          <p:nvSpPr>
            <p:cNvPr id="4" name="矩形 3"/>
            <p:cNvSpPr/>
            <p:nvPr>
              <p:custDataLst>
                <p:tags r:id="rId9"/>
              </p:custDataLst>
            </p:nvPr>
          </p:nvSpPr>
          <p:spPr>
            <a:xfrm>
              <a:off x="1010194" y="3126377"/>
              <a:ext cx="1262743" cy="95794"/>
            </a:xfrm>
            <a:prstGeom prst="rect">
              <a:avLst/>
            </a:prstGeom>
            <a:ln>
              <a:noFill/>
            </a:ln>
          </p:spPr>
          <p:style>
            <a:lnRef idx="2">
              <a:srgbClr val="47B6E7">
                <a:shade val="50000"/>
              </a:srgbClr>
            </a:lnRef>
            <a:fillRef idx="1">
              <a:srgbClr val="47B6E7"/>
            </a:fillRef>
            <a:effectRef idx="0">
              <a:srgbClr val="47B6E7"/>
            </a:effectRef>
            <a:fontRef idx="minor">
              <a:srgbClr val="FFFFFF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6" name="等腰三角形 5"/>
            <p:cNvSpPr/>
            <p:nvPr>
              <p:custDataLst>
                <p:tags r:id="rId10"/>
              </p:custDataLst>
            </p:nvPr>
          </p:nvSpPr>
          <p:spPr>
            <a:xfrm flipV="1">
              <a:off x="1584960" y="3222171"/>
              <a:ext cx="75695" cy="182880"/>
            </a:xfrm>
            <a:prstGeom prst="triangle">
              <a:avLst/>
            </a:prstGeom>
            <a:ln>
              <a:noFill/>
            </a:ln>
          </p:spPr>
          <p:style>
            <a:lnRef idx="2">
              <a:srgbClr val="47B6E7">
                <a:shade val="50000"/>
              </a:srgbClr>
            </a:lnRef>
            <a:fillRef idx="1">
              <a:srgbClr val="47B6E7"/>
            </a:fillRef>
            <a:effectRef idx="0">
              <a:srgbClr val="47B6E7"/>
            </a:effectRef>
            <a:fontRef idx="minor">
              <a:srgbClr val="FFFFFF"/>
            </a:fontRef>
          </p:style>
          <p:txBody>
            <a:bodyPr rtlCol="0" anchor="ctr">
              <a:normAutofit fontScale="25000" lnSpcReduction="20000"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28" name="标题 1"/>
          <p:cNvSpPr txBox="1"/>
          <p:nvPr>
            <p:custDataLst>
              <p:tags r:id="rId6"/>
            </p:custDataLst>
          </p:nvPr>
        </p:nvSpPr>
        <p:spPr>
          <a:xfrm>
            <a:off x="125095" y="3374390"/>
            <a:ext cx="3113405" cy="239839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l"/>
            <a:r>
              <a:rPr lang="en-US" altLang="da-DK" sz="2000" dirty="0">
                <a:sym typeface="+mn-ea"/>
              </a:rPr>
              <a:t>      </a:t>
            </a:r>
            <a:r>
              <a:rPr lang="da-DK" altLang="zh-CN" sz="2000" dirty="0">
                <a:sym typeface="+mn-ea"/>
              </a:rPr>
              <a:t>点击“</a:t>
            </a:r>
            <a:r>
              <a:rPr lang="da-DK" altLang="zh-CN" sz="2000" b="1" dirty="0">
                <a:solidFill>
                  <a:schemeClr val="tx1">
                    <a:lumMod val="50000"/>
                  </a:schemeClr>
                </a:solidFill>
                <a:sym typeface="+mn-ea"/>
              </a:rPr>
              <a:t>毕业生档案</a:t>
            </a:r>
            <a:r>
              <a:rPr lang="da-DK" altLang="zh-CN" sz="2000" dirty="0">
                <a:sym typeface="+mn-ea"/>
              </a:rPr>
              <a:t>”，进入操作界面</a:t>
            </a:r>
            <a:r>
              <a:rPr lang="zh-CN" altLang="da-DK" sz="2000" dirty="0">
                <a:sym typeface="+mn-ea"/>
              </a:rPr>
              <a:t>。</a:t>
            </a:r>
          </a:p>
          <a:p>
            <a:pPr algn="l"/>
            <a:r>
              <a:rPr lang="zh-CN" altLang="da-DK" sz="2000" dirty="0">
                <a:sym typeface="+mn-ea"/>
              </a:rPr>
              <a:t>    </a:t>
            </a:r>
            <a:r>
              <a:rPr lang="da-DK" altLang="zh-CN" sz="1600" dirty="0"/>
              <a:t>  </a:t>
            </a:r>
            <a:r>
              <a:rPr lang="zh-CN" altLang="en-US" sz="2000" dirty="0"/>
              <a:t>辅导员选择多条记录，点击“</a:t>
            </a:r>
            <a:r>
              <a:rPr lang="zh-CN" altLang="en-US" sz="2000" b="1" dirty="0">
                <a:solidFill>
                  <a:schemeClr val="tx1">
                    <a:lumMod val="50000"/>
                  </a:schemeClr>
                </a:solidFill>
              </a:rPr>
              <a:t>批量审核通过</a:t>
            </a:r>
            <a:r>
              <a:rPr lang="zh-CN" altLang="en-US" sz="2000" dirty="0"/>
              <a:t>”完成批量审核操作</a:t>
            </a:r>
          </a:p>
        </p:txBody>
      </p:sp>
      <p:sp>
        <p:nvSpPr>
          <p:cNvPr id="11" name="TextBox 15"/>
          <p:cNvSpPr txBox="1"/>
          <p:nvPr>
            <p:custDataLst>
              <p:tags r:id="rId7"/>
            </p:custDataLst>
          </p:nvPr>
        </p:nvSpPr>
        <p:spPr>
          <a:xfrm>
            <a:off x="6127115" y="1176020"/>
            <a:ext cx="3688080" cy="687705"/>
          </a:xfrm>
          <a:prstGeom prst="rect">
            <a:avLst/>
          </a:prstGeom>
          <a:noFill/>
        </p:spPr>
        <p:txBody>
          <a:bodyPr wrap="square"/>
          <a:lstStyle/>
          <a:p>
            <a:pPr algn="ctr">
              <a:defRPr/>
            </a:pPr>
            <a:r>
              <a:rPr lang="zh-CN" altLang="en-US" sz="2400" b="1" spc="300" dirty="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二、操作方法</a:t>
            </a:r>
          </a:p>
        </p:txBody>
      </p:sp>
      <p:cxnSp>
        <p:nvCxnSpPr>
          <p:cNvPr id="13" name="直接连接符 12"/>
          <p:cNvCxnSpPr/>
          <p:nvPr>
            <p:custDataLst>
              <p:tags r:id="rId8"/>
            </p:custDataLst>
          </p:nvPr>
        </p:nvCxnSpPr>
        <p:spPr>
          <a:xfrm flipH="1" flipV="1">
            <a:off x="5131435" y="1685290"/>
            <a:ext cx="5521325" cy="127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 descr="ZFZ}]{VVI`BV0E90FHLXWKR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7465" y="92710"/>
            <a:ext cx="3747770" cy="1270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207635" y="1724660"/>
            <a:ext cx="55276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/>
              <a:t>功能模块：</a:t>
            </a:r>
            <a:r>
              <a:rPr lang="zh-CN" altLang="en-US" sz="2000"/>
              <a:t>研工管理</a:t>
            </a:r>
            <a:r>
              <a:rPr lang="en-US" altLang="zh-CN" sz="2000" b="1"/>
              <a:t>—</a:t>
            </a:r>
            <a:r>
              <a:rPr lang="zh-CN" altLang="en-US" sz="2000"/>
              <a:t>研工管理—毕业生档案</a:t>
            </a: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614420" y="2692400"/>
            <a:ext cx="8288655" cy="308038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5"/>
          <p:cNvSpPr txBox="1"/>
          <p:nvPr>
            <p:custDataLst>
              <p:tags r:id="rId2"/>
            </p:custDataLst>
          </p:nvPr>
        </p:nvSpPr>
        <p:spPr>
          <a:xfrm>
            <a:off x="4409440" y="1362710"/>
            <a:ext cx="3688080" cy="687705"/>
          </a:xfrm>
          <a:prstGeom prst="rect">
            <a:avLst/>
          </a:prstGeom>
          <a:noFill/>
        </p:spPr>
        <p:txBody>
          <a:bodyPr wrap="square"/>
          <a:lstStyle/>
          <a:p>
            <a:pPr algn="ctr">
              <a:defRPr/>
            </a:pPr>
            <a:r>
              <a:rPr lang="zh-CN" altLang="en-US" sz="2400" b="1" spc="300" dirty="0">
                <a:solidFill>
                  <a:schemeClr val="tx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三、注意事项</a:t>
            </a:r>
          </a:p>
        </p:txBody>
      </p:sp>
      <p:cxnSp>
        <p:nvCxnSpPr>
          <p:cNvPr id="13" name="直接连接符 12"/>
          <p:cNvCxnSpPr/>
          <p:nvPr>
            <p:custDataLst>
              <p:tags r:id="rId3"/>
            </p:custDataLst>
          </p:nvPr>
        </p:nvCxnSpPr>
        <p:spPr>
          <a:xfrm flipH="1" flipV="1">
            <a:off x="2073910" y="1921510"/>
            <a:ext cx="8565515" cy="635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 descr="ZFZ}]{VVI`BV0E90FHLXWKR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65" y="92710"/>
            <a:ext cx="3747770" cy="127000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073910" y="2882265"/>
            <a:ext cx="8566150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000"/>
              <a:t>      </a:t>
            </a:r>
            <a:r>
              <a:rPr lang="en-US" altLang="zh-CN" sz="2400"/>
              <a:t> </a:t>
            </a:r>
            <a:r>
              <a:rPr lang="zh-CN" altLang="en-US" sz="2400"/>
              <a:t>待毕业生填写完毕档案邮寄信息后，请各培养单位负责毕业生工作的老师及时登录系统进行确认操作，以便我们尽早进行下一步的档案转寄工作。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rgbClr val="FF6C6C">
                <a:lumMod val="52000"/>
                <a:lumOff val="48000"/>
                <a:alpha val="37000"/>
              </a:srgbClr>
            </a:gs>
            <a:gs pos="76000">
              <a:srgbClr val="FF0000"/>
            </a:gs>
            <a:gs pos="100000">
              <a:srgbClr val="76030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40000" y="2167255"/>
            <a:ext cx="7111365" cy="2010410"/>
          </a:xfrm>
          <a:solidFill>
            <a:schemeClr val="tx1">
              <a:lumMod val="40000"/>
              <a:lumOff val="60000"/>
              <a:alpha val="0"/>
            </a:schemeClr>
          </a:solidFill>
        </p:spPr>
        <p:txBody>
          <a:bodyPr/>
          <a:lstStyle/>
          <a:p>
            <a:r>
              <a:rPr lang="en-US" altLang="zh-CN"/>
              <a:t> </a:t>
            </a:r>
          </a:p>
        </p:txBody>
      </p:sp>
      <p:sp>
        <p:nvSpPr>
          <p:cNvPr id="6" name="标题 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79780" y="2262390"/>
            <a:ext cx="10515600" cy="1932710"/>
          </a:xfrm>
        </p:spPr>
        <p:txBody>
          <a:bodyPr>
            <a:normAutofit/>
          </a:bodyPr>
          <a:lstStyle/>
          <a:p>
            <a:r>
              <a:rPr lang="zh-CN" altLang="zh-CN" sz="8000" dirty="0" smtClean="0"/>
              <a:t>谢谢</a:t>
            </a:r>
            <a:endParaRPr lang="zh-CN" altLang="zh-CN" sz="8000" dirty="0"/>
          </a:p>
        </p:txBody>
      </p:sp>
      <p:sp>
        <p:nvSpPr>
          <p:cNvPr id="4" name="文本框 3"/>
          <p:cNvSpPr txBox="1"/>
          <p:nvPr/>
        </p:nvSpPr>
        <p:spPr>
          <a:xfrm>
            <a:off x="8096885" y="6304280"/>
            <a:ext cx="40678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/>
              <a:t>技术支持：北京智信佳科技有限公司</a:t>
            </a:r>
          </a:p>
        </p:txBody>
      </p:sp>
      <p:pic>
        <p:nvPicPr>
          <p:cNvPr id="5" name="图片 4" descr="ZFZ}]{VVI`BV0E90FHLXWKR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465" y="92710"/>
            <a:ext cx="3747770" cy="1270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16043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54"/>
  <p:tag name="KSO_WM_UNIT_TYPE" val="f"/>
  <p:tag name="KSO_WM_UNIT_INDEX" val="1"/>
  <p:tag name="KSO_WM_UNIT_ID" val="custom154_29*f*1"/>
  <p:tag name="KSO_WM_UNIT_CLEAR" val="1"/>
  <p:tag name="KSO_WM_UNIT_LAYERLEVEL" val="1"/>
  <p:tag name="KSO_WM_UNIT_VALUE" val="5"/>
  <p:tag name="KSO_WM_UNIT_HIGHLIGHT" val="0"/>
  <p:tag name="KSO_WM_UNIT_COMPATIBLE" val="0"/>
  <p:tag name="KSO_WM_UNIT_PRESET_TEXT" val="EN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438"/>
  <p:tag name="KSO_WM_TAG_VERSION" val="1.0"/>
  <p:tag name="KSO_WM_SLIDE_ID" val="custom160438_1"/>
  <p:tag name="KSO_WM_SLIDE_INDEX" val="1"/>
  <p:tag name="KSO_WM_SLIDE_ITEM_CNT" val="2"/>
  <p:tag name="KSO_WM_SLIDE_LAYOUT" val="a_b"/>
  <p:tag name="KSO_WM_SLIDE_LAYOUT_CNT" val="1_1"/>
  <p:tag name="KSO_WM_SLIDE_TYPE" val="title"/>
  <p:tag name="KSO_WM_TEMPLATE_THUMBS_INDEX" val="1、8、15、18、19、20、24、29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a"/>
  <p:tag name="KSO_WM_UNIT_INDEX" val="1"/>
  <p:tag name="KSO_WM_UNIT_ID" val="custom160438_1*a*1"/>
  <p:tag name="KSO_WM_UNIT_CLEAR" val="1"/>
  <p:tag name="KSO_WM_UNIT_LAYERLEVEL" val="1"/>
  <p:tag name="KSO_WM_UNIT_VALUE" val="2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b"/>
  <p:tag name="KSO_WM_UNIT_INDEX" val="1"/>
  <p:tag name="KSO_WM_UNIT_ID" val="custom160438_1*b*1"/>
  <p:tag name="KSO_WM_UNIT_CLEAR" val="1"/>
  <p:tag name="KSO_WM_UNIT_LAYERLEVEL" val="1"/>
  <p:tag name="KSO_WM_UNIT_VALUE" val="62"/>
  <p:tag name="KSO_WM_UNIT_ISCONTENTSTITLE" val="0"/>
  <p:tag name="KSO_WM_UNIT_HIGHLIGHT" val="0"/>
  <p:tag name="KSO_WM_UNIT_COMPATIBLE" val="0"/>
  <p:tag name="KSO_WM_UNIT_PRESET_TEXT_INDEX" val="4"/>
  <p:tag name="KSO_WM_UNIT_PRESET_TEXT_LEN" val="3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38"/>
  <p:tag name="KSO_WM_TAG_VERSION" val="1.0"/>
  <p:tag name="KSO_WM_SLIDE_ID" val="custom160438_27"/>
  <p:tag name="KSO_WM_SLIDE_INDEX" val="27"/>
  <p:tag name="KSO_WM_SLIDE_ITEM_CNT" val="1"/>
  <p:tag name="KSO_WM_SLIDE_LAYOUT" val="a_f"/>
  <p:tag name="KSO_WM_SLIDE_LAYOUT_CNT" val="1_1"/>
  <p:tag name="KSO_WM_SLIDE_TYPE" val="text"/>
  <p:tag name="KSO_WM_SLIDE_POSITION" val="159*152"/>
  <p:tag name="KSO_WM_SLIDE_SIZE" val="641*35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a"/>
  <p:tag name="KSO_WM_UNIT_INDEX" val="1"/>
  <p:tag name="KSO_WM_UNIT_ID" val="custom160438_27*a*1"/>
  <p:tag name="KSO_WM_UNIT_CLEAR" val="1"/>
  <p:tag name="KSO_WM_UNIT_LAYERLEVEL" val="1"/>
  <p:tag name="KSO_WM_UNIT_VALUE" val="2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60438_27*i*1"/>
  <p:tag name="KSO_WM_TEMPLATE_CATEGORY" val="custom"/>
  <p:tag name="KSO_WM_TEMPLATE_INDEX" val="160438"/>
  <p:tag name="KSO_WM_UNIT_INDEX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38"/>
  <p:tag name="KSO_WM_TAG_VERSION" val="1.0"/>
  <p:tag name="KSO_WM_SLIDE_ID" val="custom160438_27"/>
  <p:tag name="KSO_WM_SLIDE_INDEX" val="27"/>
  <p:tag name="KSO_WM_SLIDE_ITEM_CNT" val="1"/>
  <p:tag name="KSO_WM_SLIDE_LAYOUT" val="a_f"/>
  <p:tag name="KSO_WM_SLIDE_LAYOUT_CNT" val="1_1"/>
  <p:tag name="KSO_WM_SLIDE_TYPE" val="text"/>
  <p:tag name="KSO_WM_SLIDE_POSITION" val="159*152"/>
  <p:tag name="KSO_WM_SLIDE_SIZE" val="641*35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60438_27*i*1"/>
  <p:tag name="KSO_WM_TEMPLATE_CATEGORY" val="custom"/>
  <p:tag name="KSO_WM_TEMPLATE_INDEX" val="160438"/>
  <p:tag name="KSO_WM_UNIT_INDEX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191_5*i*0"/>
  <p:tag name="KSO_WM_TEMPLATE_CATEGORY" val="diagram"/>
  <p:tag name="KSO_WM_TEMPLATE_INDEX" val="160191"/>
  <p:tag name="KSO_WM_UNIT_INDEX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160438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191"/>
  <p:tag name="KSO_WM_TAG_VERSION" val="1.0"/>
  <p:tag name="KSO_WM_BEAUTIFY_FLAG" val="#wm#"/>
  <p:tag name="KSO_WM_UNIT_TYPE" val="m_h_a"/>
  <p:tag name="KSO_WM_UNIT_INDEX" val="1_1_1"/>
  <p:tag name="KSO_WM_UNIT_ID" val="diagram160191_5*m_h_a*1_1_1"/>
  <p:tag name="KSO_WM_UNIT_CLEAR" val="1"/>
  <p:tag name="KSO_WM_UNIT_LAYERLEVEL" val="1_1_1"/>
  <p:tag name="KSO_WM_UNIT_VALUE" val="8"/>
  <p:tag name="KSO_WM_UNIT_HIGHLIGHT" val="0"/>
  <p:tag name="KSO_WM_UNIT_COMPATIBLE" val="0"/>
  <p:tag name="KSO_WM_UNIT_PRESET_TEXT_INDEX" val="3"/>
  <p:tag name="KSO_WM_DIAGRAM_GROUP_CODE" val="m1-1"/>
  <p:tag name="KSO_WM_UNIT_PRESET_TEXT_LEN" val="5"/>
  <p:tag name="KSO_WM_UNIT_TEXT_FILL_FORE_SCHEMECOLOR_INDEX" val="5"/>
  <p:tag name="KSO_WM_UNIT_TEXT_FILL_TYPE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191_5*i*6"/>
  <p:tag name="KSO_WM_TEMPLATE_CATEGORY" val="diagram"/>
  <p:tag name="KSO_WM_TEMPLATE_INDEX" val="160191"/>
  <p:tag name="KSO_WM_UNIT_INDEX" val="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191"/>
  <p:tag name="KSO_WM_TAG_VERSION" val="1.0"/>
  <p:tag name="KSO_WM_BEAUTIFY_FLAG" val="#wm#"/>
  <p:tag name="KSO_WM_UNIT_TYPE" val="m_h_f"/>
  <p:tag name="KSO_WM_UNIT_INDEX" val="1_1_1"/>
  <p:tag name="KSO_WM_UNIT_ID" val="diagram160191_5*m_h_f*1_1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DIAGRAM_GROUP_CODE" val="m1-1"/>
  <p:tag name="KSO_WM_UNIT_PRESET_TEXT_LEN" val="56"/>
  <p:tag name="KSO_WM_UNIT_TEXT_FILL_FORE_SCHEMECOLOR_INDEX" val="13"/>
  <p:tag name="KSO_WM_UNIT_TEXT_FILL_TYPE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a"/>
  <p:tag name="KSO_WM_UNIT_INDEX" val="1"/>
  <p:tag name="KSO_WM_UNIT_ID" val="custom160438_27*a*1"/>
  <p:tag name="KSO_WM_UNIT_CLEAR" val="1"/>
  <p:tag name="KSO_WM_UNIT_LAYERLEVEL" val="1"/>
  <p:tag name="KSO_WM_UNIT_VALUE" val="2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60438_27*i*1"/>
  <p:tag name="KSO_WM_TEMPLATE_CATEGORY" val="custom"/>
  <p:tag name="KSO_WM_TEMPLATE_INDEX" val="160438"/>
  <p:tag name="KSO_WM_UNIT_INDEX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191"/>
  <p:tag name="KSO_WM_TAG_VERSION" val="1.0"/>
  <p:tag name="KSO_WM_BEAUTIFY_FLAG" val="#wm#"/>
  <p:tag name="KSO_WM_UNIT_INDEX" val="1_3"/>
  <p:tag name="KSO_WM_UNIT_CLEAR" val="1"/>
  <p:tag name="KSO_WM_UNIT_LAYERLEVEL" val="1_1"/>
  <p:tag name="KSO_WM_DIAGRAM_GROUP_CODE" val="m1-1"/>
  <p:tag name="KSO_WM_UNIT_TYPE" val="m_i"/>
  <p:tag name="KSO_WM_UNIT_ID" val="diagram160191_5*m_i*1_3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191"/>
  <p:tag name="KSO_WM_TAG_VERSION" val="1.0"/>
  <p:tag name="KSO_WM_BEAUTIFY_FLAG" val="#wm#"/>
  <p:tag name="KSO_WM_UNIT_INDEX" val="1_4"/>
  <p:tag name="KSO_WM_UNIT_CLEAR" val="1"/>
  <p:tag name="KSO_WM_UNIT_LAYERLEVEL" val="1_1"/>
  <p:tag name="KSO_WM_DIAGRAM_GROUP_CODE" val="m1-1"/>
  <p:tag name="KSO_WM_UNIT_TYPE" val="m_i"/>
  <p:tag name="KSO_WM_UNIT_ID" val="diagram160191_5*m_i*1_4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191"/>
  <p:tag name="KSO_WM_TAG_VERSION" val="1.0"/>
  <p:tag name="KSO_WM_BEAUTIFY_FLAG" val="#wm#"/>
  <p:tag name="KSO_WM_UNIT_INDEX" val="1_1"/>
  <p:tag name="KSO_WM_UNIT_CLEAR" val="1"/>
  <p:tag name="KSO_WM_UNIT_LAYERLEVEL" val="1_1"/>
  <p:tag name="KSO_WM_DIAGRAM_GROUP_CODE" val="m1-1"/>
  <p:tag name="KSO_WM_UNIT_TYPE" val="m_i"/>
  <p:tag name="KSO_WM_UNIT_ID" val="diagram160191_5*m_i*1_1"/>
  <p:tag name="KSO_WM_UNIT_LINE_FORE_SCHEMECOLOR_INDEX" val="5"/>
  <p:tag name="KSO_WM_UNIT_LINE_FILL_TYPE" val="2"/>
  <p:tag name="KSO_WM_UNIT_TEXT_FILL_FORE_SCHEMECOLOR_INDEX" val="5"/>
  <p:tag name="KSO_WM_UNIT_TEXT_FILL_TYPE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191"/>
  <p:tag name="KSO_WM_TAG_VERSION" val="1.0"/>
  <p:tag name="KSO_WM_BEAUTIFY_FLAG" val="#wm#"/>
  <p:tag name="KSO_WM_UNIT_INDEX" val="1_2"/>
  <p:tag name="KSO_WM_UNIT_CLEAR" val="1"/>
  <p:tag name="KSO_WM_UNIT_LAYERLEVEL" val="1_1"/>
  <p:tag name="KSO_WM_DIAGRAM_GROUP_CODE" val="m1-1"/>
  <p:tag name="KSO_WM_UNIT_TYPE" val="m_i"/>
  <p:tag name="KSO_WM_UNIT_ID" val="diagram160191_5*m_i*1_2"/>
  <p:tag name="KSO_WM_UNIT_LINE_FORE_SCHEMECOLOR_INDEX" val="14"/>
  <p:tag name="KSO_WM_UNIT_LINE_FILL_TYPE" val="2"/>
  <p:tag name="KSO_WM_UNIT_TEXT_FILL_FORE_SCHEMECOLOR_INDEX" val="2"/>
  <p:tag name="KSO_WM_UNIT_TEXT_FILL_TYPE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38"/>
  <p:tag name="KSO_WM_TAG_VERSION" val="1.0"/>
  <p:tag name="KSO_WM_SLIDE_ID" val="custom160438_27"/>
  <p:tag name="KSO_WM_SLIDE_INDEX" val="27"/>
  <p:tag name="KSO_WM_SLIDE_ITEM_CNT" val="1"/>
  <p:tag name="KSO_WM_SLIDE_LAYOUT" val="a_f"/>
  <p:tag name="KSO_WM_SLIDE_LAYOUT_CNT" val="1_1"/>
  <p:tag name="KSO_WM_SLIDE_TYPE" val="text"/>
  <p:tag name="KSO_WM_SLIDE_POSITION" val="159*152"/>
  <p:tag name="KSO_WM_SLIDE_SIZE" val="641*35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54_29*i*0"/>
  <p:tag name="KSO_WM_TEMPLATE_CATEGORY" val="custom"/>
  <p:tag name="KSO_WM_TEMPLATE_INDEX" val="154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60438_27*i*1"/>
  <p:tag name="KSO_WM_TEMPLATE_CATEGORY" val="custom"/>
  <p:tag name="KSO_WM_TEMPLATE_INDEX" val="160438"/>
  <p:tag name="KSO_WM_UNIT_INDEX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191_5*i*0"/>
  <p:tag name="KSO_WM_TEMPLATE_CATEGORY" val="diagram"/>
  <p:tag name="KSO_WM_TEMPLATE_INDEX" val="160191"/>
  <p:tag name="KSO_WM_UNIT_INDEX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191"/>
  <p:tag name="KSO_WM_TAG_VERSION" val="1.0"/>
  <p:tag name="KSO_WM_BEAUTIFY_FLAG" val="#wm#"/>
  <p:tag name="KSO_WM_UNIT_TYPE" val="m_h_a"/>
  <p:tag name="KSO_WM_UNIT_INDEX" val="1_1_1"/>
  <p:tag name="KSO_WM_UNIT_ID" val="diagram160191_5*m_h_a*1_1_1"/>
  <p:tag name="KSO_WM_UNIT_CLEAR" val="1"/>
  <p:tag name="KSO_WM_UNIT_LAYERLEVEL" val="1_1_1"/>
  <p:tag name="KSO_WM_UNIT_VALUE" val="8"/>
  <p:tag name="KSO_WM_UNIT_HIGHLIGHT" val="0"/>
  <p:tag name="KSO_WM_UNIT_COMPATIBLE" val="0"/>
  <p:tag name="KSO_WM_UNIT_PRESET_TEXT_INDEX" val="3"/>
  <p:tag name="KSO_WM_DIAGRAM_GROUP_CODE" val="m1-1"/>
  <p:tag name="KSO_WM_UNIT_PRESET_TEXT_LEN" val="5"/>
  <p:tag name="KSO_WM_UNIT_TEXT_FILL_FORE_SCHEMECOLOR_INDEX" val="5"/>
  <p:tag name="KSO_WM_UNIT_TEXT_FILL_TYPE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191_5*i*6"/>
  <p:tag name="KSO_WM_TEMPLATE_CATEGORY" val="diagram"/>
  <p:tag name="KSO_WM_TEMPLATE_INDEX" val="160191"/>
  <p:tag name="KSO_WM_UNIT_INDEX" val="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191"/>
  <p:tag name="KSO_WM_TAG_VERSION" val="1.0"/>
  <p:tag name="KSO_WM_BEAUTIFY_FLAG" val="#wm#"/>
  <p:tag name="KSO_WM_UNIT_TYPE" val="m_h_f"/>
  <p:tag name="KSO_WM_UNIT_INDEX" val="1_1_1"/>
  <p:tag name="KSO_WM_UNIT_ID" val="diagram160191_5*m_h_f*1_1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4"/>
  <p:tag name="KSO_WM_DIAGRAM_GROUP_CODE" val="m1-1"/>
  <p:tag name="KSO_WM_UNIT_PRESET_TEXT_LEN" val="56"/>
  <p:tag name="KSO_WM_UNIT_TEXT_FILL_FORE_SCHEMECOLOR_INDEX" val="13"/>
  <p:tag name="KSO_WM_UNIT_TEXT_FILL_TYPE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a"/>
  <p:tag name="KSO_WM_UNIT_INDEX" val="1"/>
  <p:tag name="KSO_WM_UNIT_ID" val="custom160438_27*a*1"/>
  <p:tag name="KSO_WM_UNIT_CLEAR" val="1"/>
  <p:tag name="KSO_WM_UNIT_LAYERLEVEL" val="1"/>
  <p:tag name="KSO_WM_UNIT_VALUE" val="2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60438_27*i*1"/>
  <p:tag name="KSO_WM_TEMPLATE_CATEGORY" val="custom"/>
  <p:tag name="KSO_WM_TEMPLATE_INDEX" val="160438"/>
  <p:tag name="KSO_WM_UNIT_INDEX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191"/>
  <p:tag name="KSO_WM_TAG_VERSION" val="1.0"/>
  <p:tag name="KSO_WM_BEAUTIFY_FLAG" val="#wm#"/>
  <p:tag name="KSO_WM_UNIT_INDEX" val="1_3"/>
  <p:tag name="KSO_WM_UNIT_CLEAR" val="1"/>
  <p:tag name="KSO_WM_UNIT_LAYERLEVEL" val="1_1"/>
  <p:tag name="KSO_WM_DIAGRAM_GROUP_CODE" val="m1-1"/>
  <p:tag name="KSO_WM_UNIT_TYPE" val="m_i"/>
  <p:tag name="KSO_WM_UNIT_ID" val="diagram160191_5*m_i*1_3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191"/>
  <p:tag name="KSO_WM_TAG_VERSION" val="1.0"/>
  <p:tag name="KSO_WM_BEAUTIFY_FLAG" val="#wm#"/>
  <p:tag name="KSO_WM_UNIT_INDEX" val="1_4"/>
  <p:tag name="KSO_WM_UNIT_CLEAR" val="1"/>
  <p:tag name="KSO_WM_UNIT_LAYERLEVEL" val="1_1"/>
  <p:tag name="KSO_WM_DIAGRAM_GROUP_CODE" val="m1-1"/>
  <p:tag name="KSO_WM_UNIT_TYPE" val="m_i"/>
  <p:tag name="KSO_WM_UNIT_ID" val="diagram160191_5*m_i*1_4"/>
  <p:tag name="KSO_WM_UNIT_FILL_FORE_SCHEMECOLOR_INDEX" val="5"/>
  <p:tag name="KSO_WM_UNIT_FILL_TYPE" val="1"/>
  <p:tag name="KSO_WM_UNIT_TEXT_FILL_FORE_SCHEMECOLOR_INDEX" val="2"/>
  <p:tag name="KSO_WM_UNIT_TEXT_FILL_TYPE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191"/>
  <p:tag name="KSO_WM_TAG_VERSION" val="1.0"/>
  <p:tag name="KSO_WM_BEAUTIFY_FLAG" val="#wm#"/>
  <p:tag name="KSO_WM_UNIT_INDEX" val="1_1"/>
  <p:tag name="KSO_WM_UNIT_CLEAR" val="1"/>
  <p:tag name="KSO_WM_UNIT_LAYERLEVEL" val="1_1"/>
  <p:tag name="KSO_WM_DIAGRAM_GROUP_CODE" val="m1-1"/>
  <p:tag name="KSO_WM_UNIT_TYPE" val="m_i"/>
  <p:tag name="KSO_WM_UNIT_ID" val="diagram160191_5*m_i*1_1"/>
  <p:tag name="KSO_WM_UNIT_LINE_FORE_SCHEMECOLOR_INDEX" val="5"/>
  <p:tag name="KSO_WM_UNIT_LINE_FILL_TYPE" val="2"/>
  <p:tag name="KSO_WM_UNIT_TEXT_FILL_FORE_SCHEMECOLOR_INDEX" val="5"/>
  <p:tag name="KSO_WM_UNIT_TEXT_FILL_TYPE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54_29*i*1"/>
  <p:tag name="KSO_WM_TEMPLATE_CATEGORY" val="custom"/>
  <p:tag name="KSO_WM_TEMPLATE_INDEX" val="15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160191"/>
  <p:tag name="KSO_WM_TAG_VERSION" val="1.0"/>
  <p:tag name="KSO_WM_BEAUTIFY_FLAG" val="#wm#"/>
  <p:tag name="KSO_WM_UNIT_INDEX" val="1_2"/>
  <p:tag name="KSO_WM_UNIT_CLEAR" val="1"/>
  <p:tag name="KSO_WM_UNIT_LAYERLEVEL" val="1_1"/>
  <p:tag name="KSO_WM_DIAGRAM_GROUP_CODE" val="m1-1"/>
  <p:tag name="KSO_WM_UNIT_TYPE" val="m_i"/>
  <p:tag name="KSO_WM_UNIT_ID" val="diagram160191_5*m_i*1_2"/>
  <p:tag name="KSO_WM_UNIT_LINE_FORE_SCHEMECOLOR_INDEX" val="14"/>
  <p:tag name="KSO_WM_UNIT_LINE_FILL_TYPE" val="2"/>
  <p:tag name="KSO_WM_UNIT_TEXT_FILL_FORE_SCHEMECOLOR_INDEX" val="2"/>
  <p:tag name="KSO_WM_UNIT_TEXT_FILL_TYPE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160438"/>
  <p:tag name="KSO_WM_TAG_VERSION" val="1.0"/>
  <p:tag name="KSO_WM_SLIDE_ID" val="custom160438_27"/>
  <p:tag name="KSO_WM_SLIDE_INDEX" val="27"/>
  <p:tag name="KSO_WM_SLIDE_ITEM_CNT" val="1"/>
  <p:tag name="KSO_WM_SLIDE_LAYOUT" val="a_f"/>
  <p:tag name="KSO_WM_SLIDE_LAYOUT_CNT" val="1_1"/>
  <p:tag name="KSO_WM_SLIDE_TYPE" val="text"/>
  <p:tag name="KSO_WM_SLIDE_POSITION" val="159*152"/>
  <p:tag name="KSO_WM_SLIDE_SIZE" val="641*35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a"/>
  <p:tag name="KSO_WM_UNIT_INDEX" val="1"/>
  <p:tag name="KSO_WM_UNIT_ID" val="custom160438_27*a*1"/>
  <p:tag name="KSO_WM_UNIT_CLEAR" val="1"/>
  <p:tag name="KSO_WM_UNIT_LAYERLEVEL" val="1"/>
  <p:tag name="KSO_WM_UNIT_VALUE" val="21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60438_27*i*1"/>
  <p:tag name="KSO_WM_TEMPLATE_CATEGORY" val="custom"/>
  <p:tag name="KSO_WM_TEMPLATE_INDEX" val="160438"/>
  <p:tag name="KSO_WM_UNIT_INDEX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438"/>
  <p:tag name="KSO_WM_TAG_VERSION" val="1.0"/>
  <p:tag name="KSO_WM_SLIDE_ID" val="custom160438_1"/>
  <p:tag name="KSO_WM_SLIDE_INDEX" val="1"/>
  <p:tag name="KSO_WM_SLIDE_ITEM_CNT" val="2"/>
  <p:tag name="KSO_WM_SLIDE_LAYOUT" val="a_b"/>
  <p:tag name="KSO_WM_SLIDE_LAYOUT_CNT" val="1_1"/>
  <p:tag name="KSO_WM_SLIDE_TYPE" val="title"/>
  <p:tag name="KSO_WM_TEMPLATE_THUMBS_INDEX" val="1、8、15、18、19、20、24、29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a"/>
  <p:tag name="KSO_WM_UNIT_INDEX" val="1"/>
  <p:tag name="KSO_WM_UNIT_ID" val="custom160438_1*a*1"/>
  <p:tag name="KSO_WM_UNIT_CLEAR" val="1"/>
  <p:tag name="KSO_WM_UNIT_LAYERLEVEL" val="1"/>
  <p:tag name="KSO_WM_UNIT_VALUE" val="2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54_29*i*2"/>
  <p:tag name="KSO_WM_TEMPLATE_CATEGORY" val="custom"/>
  <p:tag name="KSO_WM_TEMPLATE_INDEX" val="15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custom154_29*i*3"/>
  <p:tag name="KSO_WM_TEMPLATE_CATEGORY" val="custom"/>
  <p:tag name="KSO_WM_TEMPLATE_INDEX" val="15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54"/>
  <p:tag name="KSO_WM_UNIT_TYPE" val="f"/>
  <p:tag name="KSO_WM_UNIT_INDEX" val="2"/>
  <p:tag name="KSO_WM_UNIT_ID" val="custom154_29*f*2"/>
  <p:tag name="KSO_WM_UNIT_CLEAR" val="1"/>
  <p:tag name="KSO_WM_UNIT_LAYERLEVEL" val="1"/>
  <p:tag name="KSO_WM_UNIT_VALUE" val="7"/>
  <p:tag name="KSO_WM_UNIT_HIGHLIGHT" val="0"/>
  <p:tag name="KSO_WM_UNIT_COMPATIBLE" val="0"/>
  <p:tag name="KSO_WM_UNIT_PRESET_TEXT" val="THANK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54"/>
  <p:tag name="KSO_WM_UNIT_TYPE" val="f"/>
  <p:tag name="KSO_WM_UNIT_INDEX" val="3"/>
  <p:tag name="KSO_WM_UNIT_ID" val="custom154_29*f*3"/>
  <p:tag name="KSO_WM_UNIT_CLEAR" val="1"/>
  <p:tag name="KSO_WM_UNIT_LAYERLEVEL" val="1"/>
  <p:tag name="KSO_WM_UNIT_VALUE" val="32"/>
  <p:tag name="KSO_WM_UNIT_HIGHLIGHT" val="0"/>
  <p:tag name="KSO_WM_UNIT_COMPATIBLE" val="0"/>
  <p:tag name="KSO_WM_UNIT_PRESET_TEXT" val="YourNam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54"/>
  <p:tag name="KSO_WM_UNIT_TYPE" val="f"/>
  <p:tag name="KSO_WM_UNIT_INDEX" val="4"/>
  <p:tag name="KSO_WM_UNIT_ID" val="custom154_29*f*4"/>
  <p:tag name="KSO_WM_UNIT_CLEAR" val="1"/>
  <p:tag name="KSO_WM_UNIT_LAYERLEVEL" val="1"/>
  <p:tag name="KSO_WM_UNIT_VALUE" val="32"/>
  <p:tag name="KSO_WM_UNIT_HIGHLIGHT" val="0"/>
  <p:tag name="KSO_WM_UNIT_COMPATIBLE" val="0"/>
  <p:tag name="KSO_WM_UNIT_PRESET_TEXT" val="@YourName"/>
</p:tagLst>
</file>

<file path=ppt/theme/theme1.xml><?xml version="1.0" encoding="utf-8"?>
<a:theme xmlns:a="http://schemas.openxmlformats.org/drawingml/2006/main" name="1_A000120140530A99PPBG">
  <a:themeElements>
    <a:clrScheme name="160154.154">
      <a:dk1>
        <a:srgbClr val="696464"/>
      </a:dk1>
      <a:lt1>
        <a:sysClr val="window" lastClr="FFFFFF"/>
      </a:lt1>
      <a:dk2>
        <a:srgbClr val="696464"/>
      </a:dk2>
      <a:lt2>
        <a:srgbClr val="FFFFFF"/>
      </a:lt2>
      <a:accent1>
        <a:srgbClr val="E92100"/>
      </a:accent1>
      <a:accent2>
        <a:srgbClr val="F3C324"/>
      </a:accent2>
      <a:accent3>
        <a:srgbClr val="F66B16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216</Words>
  <Application>Microsoft Office PowerPoint</Application>
  <PresentationFormat>宽屏</PresentationFormat>
  <Paragraphs>29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黑体</vt:lpstr>
      <vt:lpstr>宋体</vt:lpstr>
      <vt:lpstr>微软雅黑</vt:lpstr>
      <vt:lpstr>Arial</vt:lpstr>
      <vt:lpstr>Calibri</vt:lpstr>
      <vt:lpstr>Wingdings</vt:lpstr>
      <vt:lpstr>1_A000120140530A99PPBG</vt:lpstr>
      <vt:lpstr>中国政法大学</vt:lpstr>
      <vt:lpstr>PowerPoint 演示文稿</vt:lpstr>
      <vt:lpstr>PowerPoint 演示文稿</vt:lpstr>
      <vt:lpstr>PowerPoint 演示文稿</vt:lpstr>
      <vt:lpstr>PowerPoint 演示文稿</vt:lpstr>
      <vt:lpstr>谢谢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中国政法大学</dc:title>
  <dc:creator/>
  <cp:lastModifiedBy>王鹏昊</cp:lastModifiedBy>
  <cp:revision>54</cp:revision>
  <dcterms:created xsi:type="dcterms:W3CDTF">2018-05-09T05:59:00Z</dcterms:created>
  <dcterms:modified xsi:type="dcterms:W3CDTF">2020-07-06T16:55:08Z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2052-10.1.0.7245</vt:lpwstr>
  </property>
</Properties>
</file>