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85" r:id="rId4"/>
    <p:sldId id="287" r:id="rId5"/>
    <p:sldId id="28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nton\research\projects 2002\open tools\application phase\story\opent tools ta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29620" b="3334"/>
          <a:stretch>
            <a:fillRect/>
          </a:stretch>
        </p:blipFill>
        <p:spPr bwMode="auto">
          <a:xfrm>
            <a:off x="5756418" y="381000"/>
            <a:ext cx="643558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454727"/>
            <a:ext cx="12192000" cy="3654137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19" y="1974271"/>
            <a:ext cx="8177981" cy="1802970"/>
          </a:xfrm>
        </p:spPr>
        <p:txBody>
          <a:bodyPr anchor="ctr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" y="3825275"/>
            <a:ext cx="8177981" cy="7621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1438507"/>
            <a:ext cx="10515601" cy="4782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7855"/>
            <a:ext cx="10515600" cy="1932710"/>
          </a:xfrm>
          <a:noFill/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218" y="3654282"/>
            <a:ext cx="6137564" cy="668337"/>
          </a:xfrm>
          <a:prstGeom prst="flowChartTerminator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0813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49281"/>
            <a:ext cx="10515600" cy="20813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25446" y="1538986"/>
            <a:ext cx="10528354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652793" y="1105731"/>
            <a:ext cx="6969542" cy="4521846"/>
            <a:chOff x="2451100" y="1965325"/>
            <a:chExt cx="4502150" cy="2921000"/>
          </a:xfrm>
        </p:grpSpPr>
        <p:sp>
          <p:nvSpPr>
            <p:cNvPr id="20" name="矩形 19"/>
            <p:cNvSpPr/>
            <p:nvPr>
              <p:custDataLst>
                <p:tags r:id="rId1"/>
              </p:custDataLst>
            </p:nvPr>
          </p:nvSpPr>
          <p:spPr>
            <a:xfrm rot="518391">
              <a:off x="2716213" y="4292600"/>
              <a:ext cx="334327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 rot="21396991">
              <a:off x="3603625" y="3856038"/>
              <a:ext cx="334962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 rot="225092">
              <a:off x="2533650" y="3036888"/>
              <a:ext cx="4332288" cy="7254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4"/>
              </p:custDataLst>
            </p:nvPr>
          </p:nvSpPr>
          <p:spPr>
            <a:xfrm rot="21197296">
              <a:off x="3028950" y="2097088"/>
              <a:ext cx="3341688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5"/>
              </p:custDataLst>
            </p:nvPr>
          </p:nvSpPr>
          <p:spPr>
            <a:xfrm rot="225092">
              <a:off x="2451100" y="2935288"/>
              <a:ext cx="4333875" cy="7239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en-US" altLang="zh-CN" sz="6000" dirty="0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 rot="21396991">
              <a:off x="3521075" y="3754438"/>
              <a:ext cx="3349625" cy="59372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89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7"/>
              </p:custDataLst>
            </p:nvPr>
          </p:nvSpPr>
          <p:spPr>
            <a:xfrm rot="518391">
              <a:off x="2652713" y="4221163"/>
              <a:ext cx="3344862" cy="59213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 rot="21197296">
              <a:off x="2941638" y="1965325"/>
              <a:ext cx="3343275" cy="72548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25131">
            <a:off x="2685194" y="2627956"/>
            <a:ext cx="6610325" cy="1043604"/>
          </a:xfrm>
        </p:spPr>
        <p:txBody>
          <a:bodyPr anchor="ctr" anchorCtr="0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29" name="内容占位符 28"/>
          <p:cNvSpPr>
            <a:spLocks noGrp="1"/>
          </p:cNvSpPr>
          <p:nvPr>
            <p:ph sz="quarter" idx="13" hasCustomPrompt="1"/>
          </p:nvPr>
        </p:nvSpPr>
        <p:spPr>
          <a:xfrm rot="21191307">
            <a:off x="3410948" y="1120821"/>
            <a:ext cx="5206584" cy="10852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33" name="内容占位符 32"/>
          <p:cNvSpPr>
            <a:spLocks noGrp="1"/>
          </p:cNvSpPr>
          <p:nvPr>
            <p:ph sz="quarter" idx="14" hasCustomPrompt="1"/>
          </p:nvPr>
        </p:nvSpPr>
        <p:spPr>
          <a:xfrm rot="21392900">
            <a:off x="4297177" y="3900293"/>
            <a:ext cx="5251210" cy="86401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35" name="内容占位符 34"/>
          <p:cNvSpPr>
            <a:spLocks noGrp="1"/>
          </p:cNvSpPr>
          <p:nvPr>
            <p:ph sz="quarter" idx="15" hasCustomPrompt="1"/>
          </p:nvPr>
        </p:nvSpPr>
        <p:spPr>
          <a:xfrm rot="531126">
            <a:off x="2949192" y="4590787"/>
            <a:ext cx="5205215" cy="9760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Anton\research\projects 2002\open tools\application phase\story\opent tools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3334"/>
          <a:stretch>
            <a:fillRect/>
          </a:stretch>
        </p:blipFill>
        <p:spPr bwMode="auto">
          <a:xfrm>
            <a:off x="7062592" y="4133002"/>
            <a:ext cx="5129408" cy="27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50656" y="4123426"/>
            <a:ext cx="5141344" cy="273457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6E17-0EAA-4C1A-AA6C-38B746D2D3C3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542-05E2-4396-BC4E-B109FEC18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09416"/>
            <a:ext cx="12192000" cy="983956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09416"/>
            <a:ext cx="10515600" cy="983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2020-7-7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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4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2619" y="2022531"/>
            <a:ext cx="8177981" cy="1802970"/>
          </a:xfrm>
        </p:spPr>
        <p:txBody>
          <a:bodyPr>
            <a:normAutofit/>
          </a:bodyPr>
          <a:lstStyle/>
          <a:p>
            <a:r>
              <a:rPr lang="zh-CN" altLang="zh-CN" dirty="0"/>
              <a:t>中国政法大学</a:t>
            </a: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毕业生档案确认流程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96885" y="6304280"/>
            <a:ext cx="406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技术支持：北京智信佳科技有限公司</a:t>
            </a:r>
          </a:p>
        </p:txBody>
      </p:sp>
      <p:pic>
        <p:nvPicPr>
          <p:cNvPr id="3" name="图片 2" descr="ZFZ}]{VVI`BV0E90FHLXWKR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5" y="92710"/>
            <a:ext cx="3747770" cy="127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>
            <p:custDataLst>
              <p:tags r:id="rId2"/>
            </p:custDataLst>
          </p:nvPr>
        </p:nvSpPr>
        <p:spPr>
          <a:xfrm>
            <a:off x="4538980" y="1240155"/>
            <a:ext cx="3688080" cy="687705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一、用户登录</a:t>
            </a:r>
          </a:p>
        </p:txBody>
      </p: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 flipH="1" flipV="1">
            <a:off x="2113280" y="1921510"/>
            <a:ext cx="8539480" cy="6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62585" y="2446020"/>
            <a:ext cx="58794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dirty="0" smtClean="0"/>
              <a:t>登录</a:t>
            </a:r>
            <a:r>
              <a:rPr lang="zh-CN" altLang="en-US" sz="2000" b="1" dirty="0" smtClean="0"/>
              <a:t>地址</a:t>
            </a:r>
            <a:r>
              <a:rPr lang="zh-CN" altLang="en-US" sz="2000" dirty="0" smtClean="0"/>
              <a:t>：智慧法大</a:t>
            </a:r>
            <a:r>
              <a:rPr lang="en-US" altLang="zh-CN" b="1" dirty="0" smtClean="0">
                <a:solidFill>
                  <a:srgbClr val="0070C0"/>
                </a:solidFill>
              </a:rPr>
              <a:t>http</a:t>
            </a:r>
            <a:r>
              <a:rPr lang="en-US" altLang="zh-CN" b="1" dirty="0">
                <a:solidFill>
                  <a:srgbClr val="0070C0"/>
                </a:solidFill>
              </a:rPr>
              <a:t>://ca.cupl.edu.cn/tpass/login?service=http%3A%2F%2Fv.cupl.edu.cn%2Ftp_up%2Fview%3Fm%3Dup</a:t>
            </a:r>
            <a:endParaRPr lang="zh-CN" altLang="en-US" b="1" dirty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 smtClean="0"/>
              <a:t>建议</a:t>
            </a:r>
            <a:r>
              <a:rPr lang="zh-CN" altLang="en-US" sz="2000" b="1" dirty="0"/>
              <a:t>使用浏览器</a:t>
            </a:r>
            <a:r>
              <a:rPr lang="zh-CN" altLang="en-US" sz="2000" dirty="0"/>
              <a:t>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              </a:t>
            </a:r>
            <a:r>
              <a:rPr lang="zh-CN" altLang="en-US" dirty="0"/>
              <a:t>360浏览器极速模式、Google</a:t>
            </a:r>
            <a:r>
              <a:rPr lang="zh-CN" altLang="en-US" dirty="0" smtClean="0"/>
              <a:t>浏览器</a:t>
            </a:r>
            <a:endParaRPr lang="en-US" altLang="zh-CN" dirty="0" smtClean="0"/>
          </a:p>
          <a:p>
            <a:pPr fontAlgn="auto">
              <a:lnSpc>
                <a:spcPct val="150000"/>
              </a:lnSpc>
            </a:pPr>
            <a:r>
              <a:rPr lang="zh-CN" altLang="en-US" sz="2000" b="1" dirty="0" smtClean="0">
                <a:sym typeface="+mn-ea"/>
              </a:rPr>
              <a:t>用户</a:t>
            </a:r>
            <a:r>
              <a:rPr lang="zh-CN" altLang="en-US" sz="2000" b="1" dirty="0">
                <a:sym typeface="+mn-ea"/>
              </a:rPr>
              <a:t>登录界面</a:t>
            </a:r>
            <a:r>
              <a:rPr lang="zh-CN" altLang="en-US" sz="2000" b="1" dirty="0" smtClean="0">
                <a:sym typeface="+mn-ea"/>
              </a:rPr>
              <a:t>：</a:t>
            </a:r>
            <a:endParaRPr lang="en-US" altLang="zh-CN" sz="2000" b="1" dirty="0" smtClean="0"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000" b="1" dirty="0"/>
          </a:p>
        </p:txBody>
      </p:sp>
      <p:pic>
        <p:nvPicPr>
          <p:cNvPr id="3" name="图片 2" descr="ZFZ}]{VVI`BV0E90FHLXWK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" y="92710"/>
            <a:ext cx="3747770" cy="127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46240" y="2446020"/>
            <a:ext cx="2579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429" y="2446020"/>
            <a:ext cx="5707904" cy="31488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>
            <p:custDataLst>
              <p:tags r:id="rId2"/>
            </p:custDataLst>
          </p:nvPr>
        </p:nvCxnSpPr>
        <p:spPr>
          <a:xfrm flipV="1">
            <a:off x="3408680" y="1379220"/>
            <a:ext cx="0" cy="5288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3"/>
            </p:custDataLst>
          </p:nvPr>
        </p:nvGrpSpPr>
        <p:grpSpPr>
          <a:xfrm>
            <a:off x="1359489" y="2018030"/>
            <a:ext cx="642326" cy="640800"/>
            <a:chOff x="2188031" y="2474524"/>
            <a:chExt cx="912221" cy="912221"/>
          </a:xfrm>
        </p:grpSpPr>
        <p:sp>
          <p:nvSpPr>
            <p:cNvPr id="42" name="椭圆 41"/>
            <p:cNvSpPr/>
            <p:nvPr>
              <p:custDataLst>
                <p:tags r:id="rId11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47B6E7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rgbClr val="47B6E7"/>
                  </a:solidFill>
                </a:rPr>
                <a:t>01</a:t>
              </a:r>
            </a:p>
          </p:txBody>
        </p:sp>
        <p:sp>
          <p:nvSpPr>
            <p:cNvPr id="44" name="椭圆 43"/>
            <p:cNvSpPr/>
            <p:nvPr>
              <p:custDataLst>
                <p:tags r:id="rId12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/>
          <p:cNvSpPr txBox="1"/>
          <p:nvPr>
            <p:custDataLst>
              <p:tags r:id="rId4"/>
            </p:custDataLst>
          </p:nvPr>
        </p:nvSpPr>
        <p:spPr>
          <a:xfrm>
            <a:off x="633341" y="2713991"/>
            <a:ext cx="2117257" cy="414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800" dirty="0">
                <a:solidFill>
                  <a:srgbClr val="47B6E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学生</a:t>
            </a: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379103" y="3208549"/>
            <a:ext cx="2658103" cy="299002"/>
            <a:chOff x="1010194" y="3126377"/>
            <a:chExt cx="1262743" cy="278674"/>
          </a:xfrm>
        </p:grpSpPr>
        <p:sp>
          <p:nvSpPr>
            <p:cNvPr id="4" name="矩形 3"/>
            <p:cNvSpPr/>
            <p:nvPr>
              <p:custDataLst>
                <p:tags r:id="rId9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>
              <p:custDataLst>
                <p:tags r:id="rId10"/>
              </p:custDataLst>
            </p:nvPr>
          </p:nvSpPr>
          <p:spPr>
            <a:xfrm flipV="1">
              <a:off x="1584960" y="3222171"/>
              <a:ext cx="75695" cy="182880"/>
            </a:xfrm>
            <a:prstGeom prst="triangle">
              <a:avLst/>
            </a:prstGeom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8" name="标题 1"/>
          <p:cNvSpPr txBox="1"/>
          <p:nvPr>
            <p:custDataLst>
              <p:tags r:id="rId6"/>
            </p:custDataLst>
          </p:nvPr>
        </p:nvSpPr>
        <p:spPr>
          <a:xfrm>
            <a:off x="151765" y="3611245"/>
            <a:ext cx="3113405" cy="2199005"/>
          </a:xfrm>
          <a:prstGeom prst="rect">
            <a:avLst/>
          </a:prstGeom>
          <a:noFill/>
        </p:spPr>
        <p:txBody>
          <a:bodyPr wrap="square" rtlCol="0">
            <a:normAutofit fontScale="82500" lnSpcReduction="2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l"/>
            <a:r>
              <a:rPr lang="en-US" altLang="da-DK" sz="2000" dirty="0">
                <a:sym typeface="+mn-ea"/>
              </a:rPr>
              <a:t>      </a:t>
            </a:r>
            <a:r>
              <a:rPr lang="zh-CN" altLang="en-US" sz="2000" dirty="0" smtClean="0">
                <a:sym typeface="+mn-ea"/>
              </a:rPr>
              <a:t>在</a:t>
            </a:r>
            <a:r>
              <a:rPr lang="zh-CN" altLang="en-US" sz="2000" dirty="0">
                <a:sym typeface="+mn-ea"/>
              </a:rPr>
              <a:t>档案</a:t>
            </a:r>
            <a:r>
              <a:rPr lang="zh-CN" altLang="en-US" sz="2000" dirty="0" smtClean="0">
                <a:sym typeface="+mn-ea"/>
              </a:rPr>
              <a:t>信息</a:t>
            </a:r>
            <a:r>
              <a:rPr lang="zh-CN" altLang="en-US" sz="2000" dirty="0" smtClean="0">
                <a:sym typeface="+mn-ea"/>
              </a:rPr>
              <a:t>模块，</a:t>
            </a:r>
            <a:r>
              <a:rPr lang="da-DK" altLang="zh-CN" sz="2000" dirty="0" smtClean="0">
                <a:sym typeface="+mn-ea"/>
              </a:rPr>
              <a:t>点击</a:t>
            </a:r>
            <a:r>
              <a:rPr lang="da-DK" altLang="zh-CN" sz="2000" dirty="0">
                <a:sym typeface="+mn-ea"/>
              </a:rPr>
              <a:t>“</a:t>
            </a:r>
            <a:r>
              <a:rPr lang="da-DK" altLang="zh-CN" sz="2000" b="1" dirty="0">
                <a:sym typeface="+mn-ea"/>
              </a:rPr>
              <a:t>毕业生档案确认</a:t>
            </a:r>
            <a:r>
              <a:rPr lang="da-DK" altLang="zh-CN" sz="2000" dirty="0">
                <a:sym typeface="+mn-ea"/>
              </a:rPr>
              <a:t>”，进入操作界面，填写档案</a:t>
            </a:r>
            <a:r>
              <a:rPr lang="zh-CN" altLang="da-DK" sz="2000" dirty="0">
                <a:sym typeface="+mn-ea"/>
              </a:rPr>
              <a:t>接收单位、档案接收地址、邮编、联系人和联系</a:t>
            </a:r>
            <a:r>
              <a:rPr lang="zh-CN" altLang="da-DK" sz="2000" dirty="0" smtClean="0">
                <a:sym typeface="+mn-ea"/>
              </a:rPr>
              <a:t>电话</a:t>
            </a:r>
            <a:r>
              <a:rPr lang="zh-CN" altLang="en-US" sz="2000" dirty="0" smtClean="0">
                <a:sym typeface="+mn-ea"/>
              </a:rPr>
              <a:t>等</a:t>
            </a:r>
            <a:r>
              <a:rPr lang="da-DK" altLang="zh-CN" sz="2000" dirty="0" smtClean="0">
                <a:sym typeface="+mn-ea"/>
              </a:rPr>
              <a:t>（</a:t>
            </a:r>
            <a:r>
              <a:rPr lang="da-DK" altLang="zh-CN" sz="2000" dirty="0">
                <a:sym typeface="+mn-ea"/>
              </a:rPr>
              <a:t>所有档案信息均为必填项），填写完成后点击</a:t>
            </a:r>
            <a:r>
              <a:rPr lang="da-DK" altLang="zh-CN" sz="2000" dirty="0" smtClean="0">
                <a:sym typeface="+mn-ea"/>
              </a:rPr>
              <a:t>“</a:t>
            </a:r>
            <a:r>
              <a:rPr lang="zh-CN" altLang="en-US" sz="2000" b="1" dirty="0" smtClean="0">
                <a:sym typeface="+mn-ea"/>
              </a:rPr>
              <a:t>提交</a:t>
            </a:r>
            <a:r>
              <a:rPr lang="da-DK" altLang="zh-CN" sz="2000" dirty="0" smtClean="0">
                <a:sym typeface="+mn-ea"/>
              </a:rPr>
              <a:t>”</a:t>
            </a:r>
            <a:r>
              <a:rPr lang="da-DK" altLang="zh-CN" sz="2000" dirty="0">
                <a:sym typeface="+mn-ea"/>
              </a:rPr>
              <a:t>即可</a:t>
            </a:r>
          </a:p>
          <a:p>
            <a:pPr algn="l"/>
            <a:endParaRPr lang="da-DK" altLang="zh-CN" sz="1600" dirty="0"/>
          </a:p>
        </p:txBody>
      </p:sp>
      <p:sp>
        <p:nvSpPr>
          <p:cNvPr id="11" name="TextBox 15"/>
          <p:cNvSpPr txBox="1"/>
          <p:nvPr>
            <p:custDataLst>
              <p:tags r:id="rId7"/>
            </p:custDataLst>
          </p:nvPr>
        </p:nvSpPr>
        <p:spPr>
          <a:xfrm>
            <a:off x="6127115" y="1379220"/>
            <a:ext cx="3688080" cy="687705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二、操作方法</a:t>
            </a:r>
          </a:p>
        </p:txBody>
      </p: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 flipH="1" flipV="1">
            <a:off x="5131435" y="1926590"/>
            <a:ext cx="5521325" cy="12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ZFZ}]{VVI`BV0E90FHLXWK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65" y="92710"/>
            <a:ext cx="3747770" cy="127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80710" y="1927860"/>
            <a:ext cx="4580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功能模块：</a:t>
            </a:r>
            <a:r>
              <a:rPr lang="zh-CN" altLang="en-US" sz="2000"/>
              <a:t>研工信息—毕业生档案确认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2156" y="2475229"/>
            <a:ext cx="8321759" cy="37848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>
            <p:custDataLst>
              <p:tags r:id="rId2"/>
            </p:custDataLst>
          </p:nvPr>
        </p:nvSpPr>
        <p:spPr>
          <a:xfrm>
            <a:off x="4409440" y="1362710"/>
            <a:ext cx="3688080" cy="687705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三、注意事项</a:t>
            </a:r>
          </a:p>
        </p:txBody>
      </p: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 flipH="1" flipV="1">
            <a:off x="2073910" y="1921510"/>
            <a:ext cx="8565515" cy="6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ZFZ}]{VVI`BV0E90FHLXWK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" y="92710"/>
            <a:ext cx="3747770" cy="127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1235" y="2408359"/>
            <a:ext cx="9648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需要填写档案邮寄信息的学生包括：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1</a:t>
            </a:r>
            <a:r>
              <a:rPr lang="en-US" altLang="zh-CN" sz="2000" dirty="0"/>
              <a:t>.</a:t>
            </a:r>
            <a:r>
              <a:rPr lang="zh-CN" altLang="en-US" sz="2000" dirty="0"/>
              <a:t>已办理派遣手续拿到就业通知书的学生；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升学的学生；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en-US" sz="2000" dirty="0"/>
              <a:t>今年毕业的定向委培的学生。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4</a:t>
            </a:r>
            <a:r>
              <a:rPr lang="en-US" altLang="zh-CN" sz="2000" dirty="0"/>
              <a:t>.</a:t>
            </a:r>
            <a:r>
              <a:rPr lang="zh-CN" altLang="en-US" sz="2000" dirty="0"/>
              <a:t>往届生办理档案转递请发送</a:t>
            </a:r>
            <a:r>
              <a:rPr lang="zh-CN" altLang="en-US" sz="2000" dirty="0" smtClean="0"/>
              <a:t>邮件咨询</a:t>
            </a:r>
            <a:r>
              <a:rPr lang="zh-CN" altLang="en-US" sz="2000" dirty="0"/>
              <a:t>（注明</a:t>
            </a:r>
            <a:r>
              <a:rPr lang="en-US" altLang="zh-CN" sz="2000" dirty="0"/>
              <a:t>【</a:t>
            </a:r>
            <a:r>
              <a:rPr lang="zh-CN" altLang="en-US" sz="2000" dirty="0"/>
              <a:t>档案</a:t>
            </a:r>
            <a:r>
              <a:rPr lang="en-US" altLang="zh-CN" sz="2000" dirty="0"/>
              <a:t>】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已在就业办提交就业手续的，需等待就业数据更新后才能确认邮寄地址。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400" b="1" dirty="0"/>
              <a:t>另外</a:t>
            </a:r>
            <a:r>
              <a:rPr lang="zh-CN" altLang="en-US" sz="2000" dirty="0"/>
              <a:t>，对于没有毕业去向的同学，系统暂不开放。待档案邮寄后，学校将统一上传快递单号，学生可登录系统自行查询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fontAlgn="auto">
              <a:lnSpc>
                <a:spcPct val="150000"/>
              </a:lnSpc>
            </a:pPr>
            <a:r>
              <a:rPr lang="zh-CN" altLang="en-US" sz="2000" dirty="0" smtClean="0"/>
              <a:t>档案转递联系邮箱：</a:t>
            </a:r>
            <a:r>
              <a:rPr lang="en-US" altLang="zh-CN" sz="2000" dirty="0" smtClean="0"/>
              <a:t>yyxjb@cupl.edu.cn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F6C6C">
                <a:lumMod val="52000"/>
                <a:lumOff val="48000"/>
                <a:alpha val="37000"/>
              </a:srgbClr>
            </a:gs>
            <a:gs pos="76000">
              <a:srgbClr val="FF0000"/>
            </a:gs>
            <a:gs pos="100000">
              <a:srgbClr val="7603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40000" y="2167255"/>
            <a:ext cx="7111365" cy="2010410"/>
          </a:xfrm>
          <a:solidFill>
            <a:schemeClr val="tx1">
              <a:lumMod val="40000"/>
              <a:lumOff val="60000"/>
              <a:alpha val="0"/>
            </a:schemeClr>
          </a:solidFill>
        </p:spPr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9780" y="2262390"/>
            <a:ext cx="10515600" cy="1932710"/>
          </a:xfrm>
        </p:spPr>
        <p:txBody>
          <a:bodyPr>
            <a:normAutofit/>
          </a:bodyPr>
          <a:lstStyle/>
          <a:p>
            <a:r>
              <a:rPr lang="zh-CN" altLang="zh-CN" sz="8000" dirty="0" smtClean="0"/>
              <a:t>谢谢</a:t>
            </a:r>
            <a:endParaRPr lang="zh-CN" altLang="zh-CN" sz="8000" dirty="0"/>
          </a:p>
        </p:txBody>
      </p:sp>
      <p:sp>
        <p:nvSpPr>
          <p:cNvPr id="4" name="文本框 3"/>
          <p:cNvSpPr txBox="1"/>
          <p:nvPr/>
        </p:nvSpPr>
        <p:spPr>
          <a:xfrm>
            <a:off x="8096885" y="6304280"/>
            <a:ext cx="406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技术支持：北京智信佳科技有限公司</a:t>
            </a:r>
          </a:p>
        </p:txBody>
      </p:sp>
      <p:pic>
        <p:nvPicPr>
          <p:cNvPr id="5" name="图片 4" descr="ZFZ}]{VVI`BV0E90FHLXWK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5" y="92710"/>
            <a:ext cx="3747770" cy="127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1"/>
  <p:tag name="KSO_WM_UNIT_ID" val="custom154_29*f*1"/>
  <p:tag name="KSO_WM_UNIT_CLEAR" val="1"/>
  <p:tag name="KSO_WM_UNIT_LAYERLEVEL" val="1"/>
  <p:tag name="KSO_WM_UNIT_VALUE" val="5"/>
  <p:tag name="KSO_WM_UNIT_HIGHLIGHT" val="0"/>
  <p:tag name="KSO_WM_UNIT_COMPATIBLE" val="0"/>
  <p:tag name="KSO_WM_UNIT_PRESET_TEXT" val="EN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8、15、18、19、20、24、29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1"/>
  <p:tag name="KSO_WM_UNIT_ID" val="custom160438_1*b*1"/>
  <p:tag name="KSO_WM_UNIT_CLEAR" val="1"/>
  <p:tag name="KSO_WM_UNIT_LAYERLEVEL" val="1"/>
  <p:tag name="KSO_WM_UNIT_VALUE" val="62"/>
  <p:tag name="KSO_WM_UNIT_ISCONTENTSTITLE" val="0"/>
  <p:tag name="KSO_WM_UNIT_HIGHLIGHT" val="0"/>
  <p:tag name="KSO_WM_UNIT_COMPATIBLE" val="0"/>
  <p:tag name="KSO_WM_UNIT_PRESET_TEXT_INDEX" val="4"/>
  <p:tag name="KSO_WM_UNIT_PRESET_TEXT_LEN" val="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38"/>
  <p:tag name="KSO_WM_TAG_VERSION" val="1.0"/>
  <p:tag name="KSO_WM_SLIDE_ID" val="custom160438_27"/>
  <p:tag name="KSO_WM_SLIDE_INDEX" val="27"/>
  <p:tag name="KSO_WM_SLIDE_ITEM_CNT" val="1"/>
  <p:tag name="KSO_WM_SLIDE_LAYOUT" val="a_f"/>
  <p:tag name="KSO_WM_SLIDE_LAYOUT_CNT" val="1_1"/>
  <p:tag name="KSO_WM_SLIDE_TYPE" val="text"/>
  <p:tag name="KSO_WM_SLIDE_POSITION" val="159*152"/>
  <p:tag name="KSO_WM_SLIDE_SIZE" val="641*3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7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38_27*i*1"/>
  <p:tag name="KSO_WM_TEMPLATE_CATEGORY" val="custom"/>
  <p:tag name="KSO_WM_TEMPLATE_INDEX" val="160438"/>
  <p:tag name="KSO_WM_UNIT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38"/>
  <p:tag name="KSO_WM_TAG_VERSION" val="1.0"/>
  <p:tag name="KSO_WM_SLIDE_ID" val="custom160438_27"/>
  <p:tag name="KSO_WM_SLIDE_INDEX" val="27"/>
  <p:tag name="KSO_WM_SLIDE_ITEM_CNT" val="1"/>
  <p:tag name="KSO_WM_SLIDE_LAYOUT" val="a_f"/>
  <p:tag name="KSO_WM_SLIDE_LAYOUT_CNT" val="1_1"/>
  <p:tag name="KSO_WM_SLIDE_TYPE" val="text"/>
  <p:tag name="KSO_WM_SLIDE_POSITION" val="159*152"/>
  <p:tag name="KSO_WM_SLIDE_SIZE" val="641*3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38_27*i*1"/>
  <p:tag name="KSO_WM_TEMPLATE_CATEGORY" val="custom"/>
  <p:tag name="KSO_WM_TEMPLATE_INDEX" val="160438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5*i*0"/>
  <p:tag name="KSO_WM_TEMPLATE_CATEGORY" val="diagram"/>
  <p:tag name="KSO_WM_TEMPLATE_INDEX" val="160191"/>
  <p:tag name="KSO_WM_UNIT_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1_1"/>
  <p:tag name="KSO_WM_UNIT_ID" val="diagram160191_5*m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5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5*i*6"/>
  <p:tag name="KSO_WM_TEMPLATE_CATEGORY" val="diagram"/>
  <p:tag name="KSO_WM_TEMPLATE_INDEX" val="160191"/>
  <p:tag name="KSO_WM_UNIT_INDEX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1_1"/>
  <p:tag name="KSO_WM_UNIT_ID" val="diagram160191_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DIAGRAM_GROUP_CODE" val="m1-1"/>
  <p:tag name="KSO_WM_UNIT_PRESET_TEXT_LEN" val="56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7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38_27*i*1"/>
  <p:tag name="KSO_WM_TEMPLATE_CATEGORY" val="custom"/>
  <p:tag name="KSO_WM_TEMPLATE_INDEX" val="160438"/>
  <p:tag name="KSO_WM_UNIT_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3"/>
  <p:tag name="KSO_WM_UNIT_CLEAR" val="1"/>
  <p:tag name="KSO_WM_UNIT_LAYERLEVEL" val="1_1"/>
  <p:tag name="KSO_WM_DIAGRAM_GROUP_CODE" val="m1-1"/>
  <p:tag name="KSO_WM_UNIT_TYPE" val="m_i"/>
  <p:tag name="KSO_WM_UNIT_ID" val="diagram160191_5*m_i*1_3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4"/>
  <p:tag name="KSO_WM_UNIT_CLEAR" val="1"/>
  <p:tag name="KSO_WM_UNIT_LAYERLEVEL" val="1_1"/>
  <p:tag name="KSO_WM_DIAGRAM_GROUP_CODE" val="m1-1"/>
  <p:tag name="KSO_WM_UNIT_TYPE" val="m_i"/>
  <p:tag name="KSO_WM_UNIT_ID" val="diagram160191_5*m_i*1_4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"/>
  <p:tag name="KSO_WM_UNIT_CLEAR" val="1"/>
  <p:tag name="KSO_WM_UNIT_LAYERLEVEL" val="1_1"/>
  <p:tag name="KSO_WM_DIAGRAM_GROUP_CODE" val="m1-1"/>
  <p:tag name="KSO_WM_UNIT_TYPE" val="m_i"/>
  <p:tag name="KSO_WM_UNIT_ID" val="diagram160191_5*m_i*1_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2"/>
  <p:tag name="KSO_WM_UNIT_CLEAR" val="1"/>
  <p:tag name="KSO_WM_UNIT_LAYERLEVEL" val="1_1"/>
  <p:tag name="KSO_WM_DIAGRAM_GROUP_CODE" val="m1-1"/>
  <p:tag name="KSO_WM_UNIT_TYPE" val="m_i"/>
  <p:tag name="KSO_WM_UNIT_ID" val="diagram160191_5*m_i*1_2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38"/>
  <p:tag name="KSO_WM_TAG_VERSION" val="1.0"/>
  <p:tag name="KSO_WM_SLIDE_ID" val="custom160438_27"/>
  <p:tag name="KSO_WM_SLIDE_INDEX" val="27"/>
  <p:tag name="KSO_WM_SLIDE_ITEM_CNT" val="1"/>
  <p:tag name="KSO_WM_SLIDE_LAYOUT" val="a_f"/>
  <p:tag name="KSO_WM_SLIDE_LAYOUT_CNT" val="1_1"/>
  <p:tag name="KSO_WM_SLIDE_TYPE" val="text"/>
  <p:tag name="KSO_WM_SLIDE_POSITION" val="159*152"/>
  <p:tag name="KSO_WM_SLIDE_SIZE" val="641*3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0"/>
  <p:tag name="KSO_WM_TEMPLATE_CATEGORY" val="custom"/>
  <p:tag name="KSO_WM_TEMPLATE_INDEX" val="1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7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38_27*i*1"/>
  <p:tag name="KSO_WM_TEMPLATE_CATEGORY" val="custom"/>
  <p:tag name="KSO_WM_TEMPLATE_INDEX" val="160438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8、15、18、19、20、24、29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1"/>
  <p:tag name="KSO_WM_TEMPLATE_CATEGORY" val="custom"/>
  <p:tag name="KSO_WM_TEMPLATE_INDEX" val="1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2"/>
  <p:tag name="KSO_WM_TEMPLATE_CATEGORY" val="custom"/>
  <p:tag name="KSO_WM_TEMPLATE_INDEX" val="1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3"/>
  <p:tag name="KSO_WM_TEMPLATE_CATEGORY" val="custom"/>
  <p:tag name="KSO_WM_TEMPLATE_INDEX" val="1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2"/>
  <p:tag name="KSO_WM_UNIT_ID" val="custom154_29*f*2"/>
  <p:tag name="KSO_WM_UNIT_CLEAR" val="1"/>
  <p:tag name="KSO_WM_UNIT_LAYERLEVEL" val="1"/>
  <p:tag name="KSO_WM_UNIT_VALUE" val="7"/>
  <p:tag name="KSO_WM_UNIT_HIGHLIGHT" val="0"/>
  <p:tag name="KSO_WM_UNIT_COMPATIBLE" val="0"/>
  <p:tag name="KSO_WM_UNIT_PRESET_TEXT" val="THANK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3"/>
  <p:tag name="KSO_WM_UNIT_ID" val="custom154_29*f*3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YourNa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4"/>
  <p:tag name="KSO_WM_UNIT_ID" val="custom154_29*f*4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@YourName"/>
</p:tagLst>
</file>

<file path=ppt/theme/theme1.xml><?xml version="1.0" encoding="utf-8"?>
<a:theme xmlns:a="http://schemas.openxmlformats.org/drawingml/2006/main" name="1_A000120140530A99PPBG">
  <a:themeElements>
    <a:clrScheme name="160154.154">
      <a:dk1>
        <a:srgbClr val="696464"/>
      </a:dk1>
      <a:lt1>
        <a:sysClr val="window" lastClr="FFFFFF"/>
      </a:lt1>
      <a:dk2>
        <a:srgbClr val="696464"/>
      </a:dk2>
      <a:lt2>
        <a:srgbClr val="FFFFFF"/>
      </a:lt2>
      <a:accent1>
        <a:srgbClr val="E92100"/>
      </a:accent1>
      <a:accent2>
        <a:srgbClr val="F3C324"/>
      </a:accent2>
      <a:accent3>
        <a:srgbClr val="F66B16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218</Words>
  <Application>Microsoft Office PowerPoint</Application>
  <PresentationFormat>宽屏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黑体</vt:lpstr>
      <vt:lpstr>宋体</vt:lpstr>
      <vt:lpstr>微软雅黑</vt:lpstr>
      <vt:lpstr>Arial</vt:lpstr>
      <vt:lpstr>Calibri</vt:lpstr>
      <vt:lpstr>Wingdings</vt:lpstr>
      <vt:lpstr>1_A000120140530A99PPBG</vt:lpstr>
      <vt:lpstr>中国政法大学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中国政法大学</dc:title>
  <dc:creator/>
  <cp:lastModifiedBy>王鹏昊</cp:lastModifiedBy>
  <cp:revision>71</cp:revision>
  <dcterms:created xsi:type="dcterms:W3CDTF">2018-05-09T05:59:00Z</dcterms:created>
  <dcterms:modified xsi:type="dcterms:W3CDTF">2020-07-06T17:03:37Z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